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1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72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AA1FB-AD0F-4E89-A25E-D10FD1BEB15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0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BE82-FEA3-4F2E-9CC7-76C1187FE61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0C068-9080-46E9-8100-583E3F5D220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7E59-F57B-46AC-B901-C1AE5D28F4A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BF12-AD36-4B4F-BA2A-9EE0F485908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5A6E-2D8E-4022-99D2-3FA2C20ECE6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AB94-C8F6-42B5-833F-D061735B57E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C385A-D71C-4727-9D26-0709D1311F7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8009-0A29-4312-A2E7-761A605A9D0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AE2A-5F85-49DD-86E5-C8D74680773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1663-0590-4EFC-839B-7C4217198DA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0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302A-0DA7-4153-8D51-8976816AD1A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4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solidFill>
                  <a:srgbClr val="000000"/>
                </a:solidFill>
              </a:rPr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E9A4E-0B48-4374-AEB9-6B2F21B699AE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8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15000" r="-11000" b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117673"/>
            <a:ext cx="6480968" cy="3170099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How to blend together a professional? Engaging students in their professional development via practice management</a:t>
            </a:r>
            <a:endParaRPr lang="en-AU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1348061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Anneka</a:t>
            </a:r>
            <a:r>
              <a:rPr lang="en-US" sz="2400" dirty="0" smtClean="0"/>
              <a:t> Ferguson,</a:t>
            </a:r>
          </a:p>
          <a:p>
            <a:pPr eaLnBrk="1" hangingPunct="1"/>
            <a:r>
              <a:rPr lang="en-US" sz="2400" dirty="0" smtClean="0"/>
              <a:t>ANU Legal Workshop</a:t>
            </a:r>
          </a:p>
          <a:p>
            <a:pPr eaLnBrk="1" hangingPunct="1"/>
            <a:r>
              <a:rPr lang="en-US" sz="2400" dirty="0" smtClean="0"/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16959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Third </a:t>
            </a:r>
            <a:r>
              <a:rPr lang="en-AU" dirty="0" err="1" smtClean="0"/>
              <a:t>Webconference</a:t>
            </a:r>
            <a:r>
              <a:rPr lang="en-AU" dirty="0" smtClean="0"/>
              <a:t> and Journal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exercise we are working on…</a:t>
            </a:r>
          </a:p>
          <a:p>
            <a:r>
              <a:rPr lang="en-AU" dirty="0" smtClean="0"/>
              <a:t>Drawing on values and knowledge of how you respond to conflict without irrational reasons and rationalisations and an understanding of your environment and purpose to… construct a script and practice “Voicing your Values”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Fourth </a:t>
            </a:r>
            <a:r>
              <a:rPr lang="en-AU" dirty="0" err="1" smtClean="0"/>
              <a:t>Webconference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Voicing Values in relation to your own and someone else’s wellbeing.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/>
                </a:solidFill>
                <a:latin typeface="Berlin Sans FB" pitchFamily="34" charset="0"/>
              </a:rPr>
              <a:t>Professional Practice Core- at a glance</a:t>
            </a:r>
            <a:endParaRPr lang="en-AU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77941"/>
            <a:ext cx="8363272" cy="4968552"/>
          </a:xfrm>
        </p:spPr>
        <p:txBody>
          <a:bodyPr/>
          <a:lstStyle/>
          <a:p>
            <a:r>
              <a:rPr lang="en-AU" sz="2800" dirty="0" smtClean="0">
                <a:solidFill>
                  <a:schemeClr val="tx2"/>
                </a:solidFill>
                <a:latin typeface="Berlin Sans FB" pitchFamily="34" charset="0"/>
              </a:rPr>
              <a:t>18 week – online – across 7 jurisdictions – approx. 500 students/two iterations a year</a:t>
            </a:r>
          </a:p>
          <a:p>
            <a:r>
              <a:rPr lang="en-AU" sz="2800" dirty="0" smtClean="0">
                <a:solidFill>
                  <a:schemeClr val="tx2"/>
                </a:solidFill>
                <a:latin typeface="Berlin Sans FB" pitchFamily="34" charset="0"/>
              </a:rPr>
              <a:t>Integrates Civil litigation, Commercial litigation, Property, Trust Accounting, Ethics and Practice Management into single course</a:t>
            </a:r>
          </a:p>
          <a:p>
            <a:r>
              <a:rPr lang="en-AU" sz="2800" dirty="0" smtClean="0">
                <a:solidFill>
                  <a:schemeClr val="tx2"/>
                </a:solidFill>
                <a:latin typeface="Berlin Sans FB" pitchFamily="34" charset="0"/>
              </a:rPr>
              <a:t>“In role” learning– students are a group of 4 junior lawyer- within a firm; transactional; simulated practice; and</a:t>
            </a:r>
          </a:p>
          <a:p>
            <a:r>
              <a:rPr lang="en-AU" sz="2800" dirty="0">
                <a:solidFill>
                  <a:schemeClr val="tx2"/>
                </a:solidFill>
                <a:latin typeface="Berlin Sans FB" pitchFamily="34" charset="0"/>
              </a:rPr>
              <a:t>O</a:t>
            </a:r>
            <a:r>
              <a:rPr lang="en-AU" sz="2800" dirty="0" smtClean="0">
                <a:solidFill>
                  <a:schemeClr val="tx2"/>
                </a:solidFill>
                <a:latin typeface="Berlin Sans FB" pitchFamily="34" charset="0"/>
              </a:rPr>
              <a:t>ut of role learning (individual, more traditional resources and assessment)</a:t>
            </a:r>
            <a:endParaRPr lang="en-AU" sz="28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712968" cy="59046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Berlin Sans FB" pitchFamily="34" charset="0"/>
              </a:rPr>
              <a:t>Teacher roles redefined: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 smtClean="0">
                <a:latin typeface="Berlin Sans FB" pitchFamily="34" charset="0"/>
              </a:rPr>
              <a:t>Convenors</a:t>
            </a:r>
            <a:r>
              <a:rPr lang="en-US" dirty="0" smtClean="0">
                <a:latin typeface="Berlin Sans FB" pitchFamily="34" charset="0"/>
              </a:rPr>
              <a:t> (6)of each practice area  - responsible for overall simulated scenario, resource creation, management of practitioner teachers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Practitioner teachers - Mentor in content areas as ‘in role’ Senior partners, Associates and clients within the Virtual Office Space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Using feedback and feed-forward to develop competency rather than ‘give grades’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Berlin Sans FB" pitchFamily="34" charset="0"/>
              </a:rPr>
              <a:t>Practice mentors – mentor professionalism, </a:t>
            </a:r>
            <a:r>
              <a:rPr lang="en-US" dirty="0" err="1" smtClean="0">
                <a:latin typeface="Berlin Sans FB" pitchFamily="34" charset="0"/>
              </a:rPr>
              <a:t>groupwork</a:t>
            </a:r>
            <a:r>
              <a:rPr lang="en-US" dirty="0" smtClean="0">
                <a:latin typeface="Berlin Sans FB" pitchFamily="34" charset="0"/>
              </a:rPr>
              <a:t> and file management skills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9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7AE2A-5F85-49DD-86E5-C8D74680773F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AU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64405"/>
              </p:ext>
            </p:extLst>
          </p:nvPr>
        </p:nvGraphicFramePr>
        <p:xfrm>
          <a:off x="539550" y="1340759"/>
          <a:ext cx="8136905" cy="4248479"/>
        </p:xfrm>
        <a:graphic>
          <a:graphicData uri="http://schemas.openxmlformats.org/drawingml/2006/table">
            <a:tbl>
              <a:tblPr firstRow="1" firstCol="1" bandRow="1"/>
              <a:tblGrid>
                <a:gridCol w="1272077"/>
                <a:gridCol w="1272077"/>
                <a:gridCol w="677814"/>
                <a:gridCol w="1272077"/>
                <a:gridCol w="1096618"/>
                <a:gridCol w="1273121"/>
                <a:gridCol w="1273121"/>
              </a:tblGrid>
              <a:tr h="424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PPC Week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Start </a:t>
                      </a:r>
                      <a:r>
                        <a:rPr lang="en-A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PM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Property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Ethics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5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Commercial</a:t>
                      </a:r>
                      <a:endParaRPr lang="en-AU" sz="15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Civil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9 July 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16 July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23 July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30 July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6 Aug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13 Aug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20 Aug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27 Aug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0064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3 Sept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10 Sept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17 Sept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24 Sept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 Oct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8 Oct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15 Oct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highlight>
                            <a:srgbClr val="80008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22 Oct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29 Oct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</a:tr>
              <a:tr h="2124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5 Nov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59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uhaus 93" pitchFamily="82" charset="0"/>
              </a:rPr>
              <a:t>Overview of Practice Management</a:t>
            </a:r>
            <a:endParaRPr lang="en-AU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Areas to be covered</a:t>
            </a:r>
          </a:p>
          <a:p>
            <a:r>
              <a:rPr lang="en-US" dirty="0" smtClean="0">
                <a:latin typeface="Berlin Sans FB" pitchFamily="34" charset="0"/>
              </a:rPr>
              <a:t>Practice Management Skills such as File and Time Management</a:t>
            </a:r>
          </a:p>
          <a:p>
            <a:r>
              <a:rPr lang="en-US" dirty="0" smtClean="0">
                <a:latin typeface="Berlin Sans FB" pitchFamily="34" charset="0"/>
              </a:rPr>
              <a:t>Managing Group dynamics</a:t>
            </a:r>
          </a:p>
          <a:p>
            <a:r>
              <a:rPr lang="en-US" dirty="0" smtClean="0">
                <a:latin typeface="Berlin Sans FB" pitchFamily="34" charset="0"/>
              </a:rPr>
              <a:t>Development of Professional Identity and Integrity</a:t>
            </a:r>
          </a:p>
          <a:p>
            <a:r>
              <a:rPr lang="en-US" dirty="0" smtClean="0">
                <a:latin typeface="Berlin Sans FB" pitchFamily="34" charset="0"/>
              </a:rPr>
              <a:t>Individual wellbeing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Underpinning methodologies/concepts</a:t>
            </a:r>
          </a:p>
          <a:p>
            <a:r>
              <a:rPr lang="en-US" dirty="0" smtClean="0">
                <a:latin typeface="Berlin Sans FB" pitchFamily="34" charset="0"/>
              </a:rPr>
              <a:t>Giving Voice to Values</a:t>
            </a:r>
          </a:p>
          <a:p>
            <a:r>
              <a:rPr lang="en-US" dirty="0" smtClean="0">
                <a:latin typeface="Berlin Sans FB" pitchFamily="34" charset="0"/>
              </a:rPr>
              <a:t>Uncertainties of Practice</a:t>
            </a:r>
          </a:p>
          <a:p>
            <a:r>
              <a:rPr lang="en-US" dirty="0" smtClean="0">
                <a:latin typeface="Berlin Sans FB" pitchFamily="34" charset="0"/>
              </a:rPr>
              <a:t>Legal Professional Obligations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Outputs/’Assessment’</a:t>
            </a:r>
          </a:p>
          <a:p>
            <a:r>
              <a:rPr lang="en-US" dirty="0" smtClean="0">
                <a:latin typeface="Berlin Sans FB" pitchFamily="34" charset="0"/>
              </a:rPr>
              <a:t>Successful group work in Virtual Office Space</a:t>
            </a:r>
          </a:p>
          <a:p>
            <a:r>
              <a:rPr lang="en-US" dirty="0" smtClean="0">
                <a:latin typeface="Berlin Sans FB" pitchFamily="34" charset="0"/>
              </a:rPr>
              <a:t>3 (at least) Professional Development Journal Entries</a:t>
            </a:r>
          </a:p>
          <a:p>
            <a:r>
              <a:rPr lang="en-US" dirty="0" smtClean="0">
                <a:latin typeface="Berlin Sans FB" pitchFamily="34" charset="0"/>
              </a:rPr>
              <a:t>4 Web conferences with your firm and practice mentor</a:t>
            </a:r>
          </a:p>
          <a:p>
            <a:r>
              <a:rPr lang="en-US" dirty="0" smtClean="0">
                <a:latin typeface="Berlin Sans FB" pitchFamily="34" charset="0"/>
              </a:rPr>
              <a:t>Weekly </a:t>
            </a:r>
            <a:r>
              <a:rPr lang="en-US" dirty="0" err="1" smtClean="0">
                <a:latin typeface="Berlin Sans FB" pitchFamily="34" charset="0"/>
              </a:rPr>
              <a:t>Workplan</a:t>
            </a:r>
            <a:r>
              <a:rPr lang="en-US" dirty="0" smtClean="0">
                <a:latin typeface="Berlin Sans FB" pitchFamily="34" charset="0"/>
              </a:rPr>
              <a:t> and Activity Logs</a:t>
            </a:r>
            <a:endParaRPr lang="en-AU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1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Survey as part of Orientation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10050"/>
          </a:xfrm>
        </p:spPr>
        <p:txBody>
          <a:bodyPr/>
          <a:lstStyle/>
          <a:p>
            <a:r>
              <a:rPr lang="en-AU" dirty="0" smtClean="0"/>
              <a:t>My style of working</a:t>
            </a:r>
          </a:p>
          <a:p>
            <a:r>
              <a:rPr lang="en-AU" dirty="0" smtClean="0"/>
              <a:t>When you start tasks</a:t>
            </a:r>
          </a:p>
          <a:p>
            <a:r>
              <a:rPr lang="en-AU" dirty="0" smtClean="0"/>
              <a:t>How you deal with conflict</a:t>
            </a:r>
          </a:p>
          <a:p>
            <a:r>
              <a:rPr lang="en-AU" dirty="0" smtClean="0"/>
              <a:t>Communication styles</a:t>
            </a:r>
          </a:p>
          <a:p>
            <a:r>
              <a:rPr lang="en-AU" dirty="0" smtClean="0"/>
              <a:t>Loyalties</a:t>
            </a:r>
          </a:p>
          <a:p>
            <a:r>
              <a:rPr lang="en-AU" dirty="0" smtClean="0"/>
              <a:t>Experience of values conflicts</a:t>
            </a:r>
          </a:p>
          <a:p>
            <a:r>
              <a:rPr lang="en-AU" dirty="0" smtClean="0"/>
              <a:t>Responses to values conflicts</a:t>
            </a:r>
          </a:p>
          <a:p>
            <a:r>
              <a:rPr lang="en-AU" dirty="0" smtClean="0"/>
              <a:t>Views on professionalism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8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</a:t>
            </a:r>
            <a:r>
              <a:rPr lang="en-AU" dirty="0" err="1" smtClean="0"/>
              <a:t>Webconference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dirty="0" smtClean="0">
                <a:latin typeface="Berlin Sans FB" pitchFamily="34" charset="0"/>
              </a:rPr>
              <a:t>Introduction – group conflict scenarios</a:t>
            </a:r>
          </a:p>
          <a:p>
            <a:pPr marL="0" lvl="1" indent="0">
              <a:buNone/>
            </a:pPr>
            <a:r>
              <a:rPr lang="en-AU" sz="3200" dirty="0" smtClean="0">
                <a:latin typeface="Berlin Sans FB" pitchFamily="34" charset="0"/>
              </a:rPr>
              <a:t>Example: </a:t>
            </a:r>
            <a:r>
              <a:rPr lang="en-US" sz="3200" dirty="0" smtClean="0">
                <a:latin typeface="Berlin Sans FB" pitchFamily="34" charset="0"/>
              </a:rPr>
              <a:t>You  (Case Manager) finally get some work through from your team members to review. Looking at the work, you </a:t>
            </a:r>
            <a:r>
              <a:rPr lang="en-US" sz="3200" b="1" dirty="0" smtClean="0">
                <a:latin typeface="Berlin Sans FB" pitchFamily="34" charset="0"/>
              </a:rPr>
              <a:t>suspect that they have copied and pasted </a:t>
            </a:r>
            <a:r>
              <a:rPr lang="en-US" sz="3200" dirty="0" smtClean="0">
                <a:latin typeface="Berlin Sans FB" pitchFamily="34" charset="0"/>
              </a:rPr>
              <a:t>the information from somewhere else, as it is all fragmented. It could be copied from their own university notes, but you don’t know. </a:t>
            </a:r>
          </a:p>
          <a:p>
            <a:pPr marL="0" lvl="1" indent="0">
              <a:buNone/>
            </a:pPr>
            <a:r>
              <a:rPr lang="en-US" sz="3200" b="1" dirty="0" smtClean="0">
                <a:latin typeface="Berlin Sans FB" pitchFamily="34" charset="0"/>
              </a:rPr>
              <a:t>What do you do?</a:t>
            </a:r>
            <a:endParaRPr lang="en-AU" sz="3200" b="1" dirty="0" smtClean="0">
              <a:latin typeface="Berlin Sans FB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Professional Development Journal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10050"/>
          </a:xfrm>
        </p:spPr>
        <p:txBody>
          <a:bodyPr/>
          <a:lstStyle/>
          <a:p>
            <a:r>
              <a:rPr lang="en-AU" dirty="0" smtClean="0"/>
              <a:t>“Tale of Two Stories”</a:t>
            </a:r>
          </a:p>
          <a:p>
            <a:r>
              <a:rPr lang="en-AU" dirty="0" smtClean="0"/>
              <a:t>Emphasis by practice mentors on constructive feedback that elicits deeper reflection on the methods student uses to address values.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5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Second Professional Development Journal and </a:t>
            </a:r>
            <a:r>
              <a:rPr lang="en-AU" dirty="0" err="1" smtClean="0"/>
              <a:t>webconference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Uncertainties of practice and a journal of things I am uncertain of</a:t>
            </a:r>
          </a:p>
          <a:p>
            <a:r>
              <a:rPr lang="en-AU" dirty="0" smtClean="0"/>
              <a:t>Why keeping the trains running on time – i.e. file management, prioritisation, good timely and courteous communication- assists you to deal with the uncertainties of practice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BF12-AD36-4B4F-BA2A-9EE0F4859082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45630"/>
      </p:ext>
    </p:extLst>
  </p:cSld>
  <p:clrMapOvr>
    <a:masterClrMapping/>
  </p:clrMapOvr>
</p:sld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559</Words>
  <Application>Microsoft Office PowerPoint</Application>
  <PresentationFormat>On-screen Show (4:3)</PresentationFormat>
  <Paragraphs>194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ANUPowerpointTemplate2010</vt:lpstr>
      <vt:lpstr>How to blend together a professional? Engaging students in their professional development via practice management</vt:lpstr>
      <vt:lpstr>Professional Practice Core- at a glance</vt:lpstr>
      <vt:lpstr>PowerPoint Presentation</vt:lpstr>
      <vt:lpstr>PowerPoint Presentation</vt:lpstr>
      <vt:lpstr>Overview of Practice Management</vt:lpstr>
      <vt:lpstr>Survey as part of Orientation</vt:lpstr>
      <vt:lpstr>First Webconference</vt:lpstr>
      <vt:lpstr>First Professional Development Journal</vt:lpstr>
      <vt:lpstr>Second Professional Development Journal and webconference</vt:lpstr>
      <vt:lpstr>Third Webconference and Journal</vt:lpstr>
      <vt:lpstr>Fourth Webconference</vt:lpstr>
    </vt:vector>
  </TitlesOfParts>
  <Company>ANU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blend together a professional? Engaging students in their professional development via practice management</dc:title>
  <dc:creator>Notebook4</dc:creator>
  <cp:lastModifiedBy>Sony Customer</cp:lastModifiedBy>
  <cp:revision>8</cp:revision>
  <dcterms:created xsi:type="dcterms:W3CDTF">2012-07-11T05:26:29Z</dcterms:created>
  <dcterms:modified xsi:type="dcterms:W3CDTF">2012-07-11T18:24:06Z</dcterms:modified>
</cp:coreProperties>
</file>