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613-5986-4808-BDF5-14C94AFCAB76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F7007-8318-47E7-A2A7-657A75AD7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51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3300" name="Slide Number Placeholder 3"/>
          <p:cNvSpPr txBox="1">
            <a:spLocks noGrp="1"/>
          </p:cNvSpPr>
          <p:nvPr/>
        </p:nvSpPr>
        <p:spPr bwMode="auto">
          <a:xfrm>
            <a:off x="3885275" y="8684826"/>
            <a:ext cx="2971092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451437-871B-4D4B-84FB-E00F3510BCFB}" type="slidenum">
              <a:rPr lang="en-GB" sz="1200"/>
              <a:pPr algn="r"/>
              <a:t>3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3300" name="Slide Number Placeholder 3"/>
          <p:cNvSpPr txBox="1">
            <a:spLocks noGrp="1"/>
          </p:cNvSpPr>
          <p:nvPr/>
        </p:nvSpPr>
        <p:spPr bwMode="auto">
          <a:xfrm>
            <a:off x="3885275" y="8684826"/>
            <a:ext cx="2971092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451437-871B-4D4B-84FB-E00F3510BCFB}" type="slidenum">
              <a:rPr lang="en-GB" sz="1200"/>
              <a:pPr algn="r"/>
              <a:t>12</a:t>
            </a:fld>
            <a:endParaRPr lang="en-GB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3300" name="Slide Number Placeholder 3"/>
          <p:cNvSpPr txBox="1">
            <a:spLocks noGrp="1"/>
          </p:cNvSpPr>
          <p:nvPr/>
        </p:nvSpPr>
        <p:spPr bwMode="auto">
          <a:xfrm>
            <a:off x="3885275" y="8684826"/>
            <a:ext cx="2971092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451437-871B-4D4B-84FB-E00F3510BCFB}" type="slidenum">
              <a:rPr lang="en-GB" sz="1200"/>
              <a:pPr algn="r"/>
              <a:t>20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6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7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6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35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2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96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4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29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50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20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4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37B1-76F6-4B7C-85B7-B71C46C6DE14}" type="datetimeFigureOut">
              <a:rPr lang="en-GB" smtClean="0"/>
              <a:t>12/07/2013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8839-1A07-4E7A-87E1-DFC70CC5D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0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ctrTitle" idx="4294967295"/>
          </p:nvPr>
        </p:nvSpPr>
        <p:spPr>
          <a:xfrm>
            <a:off x="107950" y="2130425"/>
            <a:ext cx="9036050" cy="1011238"/>
          </a:xfrm>
        </p:spPr>
        <p:txBody>
          <a:bodyPr/>
          <a:lstStyle/>
          <a:p>
            <a:pPr algn="ctr"/>
            <a:r>
              <a:rPr lang="en-GB" sz="3700" b="1" smtClean="0">
                <a:solidFill>
                  <a:schemeClr val="tx1"/>
                </a:solidFill>
              </a:rPr>
              <a:t>Teaching Legal Ethics UK Workshop</a:t>
            </a:r>
            <a:r>
              <a:rPr lang="en-GB" sz="27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1251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716338"/>
            <a:ext cx="6400800" cy="19224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2800" dirty="0" smtClean="0"/>
              <a:t>Reflections on Moral Courage and the </a:t>
            </a:r>
            <a:r>
              <a:rPr lang="en-GB" sz="2800" dirty="0" smtClean="0"/>
              <a:t>Necessity </a:t>
            </a:r>
            <a:r>
              <a:rPr lang="en-GB" sz="2800" dirty="0" smtClean="0"/>
              <a:t>of Practical Wisdom</a:t>
            </a:r>
          </a:p>
          <a:p>
            <a:pPr marL="0" indent="0" algn="ctr">
              <a:buFontTx/>
              <a:buNone/>
            </a:pPr>
            <a:r>
              <a:rPr lang="en-GB" sz="1600" dirty="0" smtClean="0"/>
              <a:t>Phil Drake and </a:t>
            </a:r>
            <a:r>
              <a:rPr lang="en-GB" sz="1600" dirty="0" smtClean="0"/>
              <a:t>Stuart </a:t>
            </a:r>
            <a:r>
              <a:rPr lang="en-GB" sz="1600" dirty="0" err="1" smtClean="0"/>
              <a:t>Toddington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6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Ideas and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ctrTitle" idx="4294967295"/>
          </p:nvPr>
        </p:nvSpPr>
        <p:spPr>
          <a:xfrm>
            <a:off x="107950" y="2130425"/>
            <a:ext cx="9036050" cy="1011238"/>
          </a:xfrm>
        </p:spPr>
        <p:txBody>
          <a:bodyPr/>
          <a:lstStyle/>
          <a:p>
            <a:pPr algn="ctr"/>
            <a:r>
              <a:rPr lang="en-GB" sz="3700" b="1" smtClean="0">
                <a:solidFill>
                  <a:schemeClr val="tx1"/>
                </a:solidFill>
              </a:rPr>
              <a:t>Teaching Legal Ethics UK Workshop</a:t>
            </a:r>
            <a:r>
              <a:rPr lang="en-GB" sz="27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1251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716338"/>
            <a:ext cx="6400800" cy="19224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2800" dirty="0" smtClean="0"/>
              <a:t>Reflections on Moral Courage and the </a:t>
            </a:r>
            <a:r>
              <a:rPr lang="en-GB" sz="2800" dirty="0" smtClean="0"/>
              <a:t>Necessity </a:t>
            </a:r>
            <a:r>
              <a:rPr lang="en-GB" sz="2800" dirty="0" smtClean="0"/>
              <a:t>of Practical Wisdom</a:t>
            </a:r>
          </a:p>
          <a:p>
            <a:pPr marL="0" indent="0" algn="ctr">
              <a:buFontTx/>
              <a:buNone/>
            </a:pPr>
            <a:r>
              <a:rPr lang="en-GB" sz="1600" dirty="0" smtClean="0"/>
              <a:t>Phil Drake and </a:t>
            </a:r>
            <a:r>
              <a:rPr lang="en-GB" sz="1600" dirty="0" smtClean="0"/>
              <a:t>Stuart </a:t>
            </a:r>
            <a:r>
              <a:rPr lang="en-GB" sz="1600" dirty="0" err="1" smtClean="0"/>
              <a:t>Toddington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6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260350"/>
            <a:ext cx="8231187" cy="1584325"/>
          </a:xfrm>
        </p:spPr>
        <p:txBody>
          <a:bodyPr/>
          <a:lstStyle/>
          <a:p>
            <a:pPr eaLnBrk="1" hangingPunct="1"/>
            <a:r>
              <a:rPr lang="en-GB" sz="2800" b="1" smtClean="0"/>
              <a:t>The Predicament of Practical Wisdom</a:t>
            </a:r>
            <a:r>
              <a:rPr lang="en-GB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81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smtClean="0"/>
              <a:t>Teaching Practical Wisdom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Should we teach Practical Wisdom?</a:t>
            </a:r>
          </a:p>
          <a:p>
            <a:pPr>
              <a:buFontTx/>
              <a:buNone/>
            </a:pPr>
            <a:endParaRPr lang="en-GB" b="1" smtClean="0"/>
          </a:p>
          <a:p>
            <a:r>
              <a:rPr lang="en-GB" b="1" smtClean="0"/>
              <a:t>How do we teach Practical Wisdom?</a:t>
            </a:r>
          </a:p>
        </p:txBody>
      </p:sp>
    </p:spTree>
    <p:extLst>
      <p:ext uri="{BB962C8B-B14F-4D97-AF65-F5344CB8AC3E}">
        <p14:creationId xmlns:p14="http://schemas.microsoft.com/office/powerpoint/2010/main" val="29791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Your client wants compensation for a disease picked up at work you require further information about the disease but can only get it from the defendant. Should you pretend to be a student researching this disease to get the information</a:t>
            </a:r>
            <a:r>
              <a:rPr lang="en-GB" b="1" dirty="0" smtClean="0"/>
              <a:t>? </a:t>
            </a:r>
            <a:r>
              <a:rPr lang="en-GB" sz="1200" dirty="0"/>
              <a:t>(many thanks to Professor Donald Nicolson of the University of Strathclyde for providing this dilemma).</a:t>
            </a:r>
          </a:p>
          <a:p>
            <a:pPr marL="0" indent="0">
              <a:buNone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method did you use to arrive at this decision?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5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/>
              <a:t>Ethical Dilemma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7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081088"/>
          </a:xfrm>
        </p:spPr>
        <p:txBody>
          <a:bodyPr>
            <a:normAutofit fontScale="90000"/>
          </a:bodyPr>
          <a:lstStyle/>
          <a:p>
            <a:r>
              <a:rPr lang="en-GB" b="1" smtClean="0"/>
              <a:t>Some of our ideas for teaching </a:t>
            </a:r>
            <a:br>
              <a:rPr lang="en-GB" b="1" smtClean="0"/>
            </a:br>
            <a:r>
              <a:rPr lang="en-GB" b="1" smtClean="0"/>
              <a:t>Practical Wisdom…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Facilitated Learning and </a:t>
            </a:r>
            <a:r>
              <a:rPr lang="en-GB" sz="1200" dirty="0" err="1" smtClean="0"/>
              <a:t>Vygotsky’s</a:t>
            </a:r>
            <a:r>
              <a:rPr lang="en-GB" sz="1200" dirty="0" smtClean="0"/>
              <a:t> Zone of Proximal Development.</a:t>
            </a:r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/>
              <a:t>Three </a:t>
            </a:r>
            <a:r>
              <a:rPr lang="en-GB" sz="1200" dirty="0" smtClean="0"/>
              <a:t>Models </a:t>
            </a:r>
            <a:r>
              <a:rPr lang="en-GB" sz="1200" dirty="0"/>
              <a:t>of </a:t>
            </a:r>
            <a:r>
              <a:rPr lang="en-GB" sz="1200" dirty="0" smtClean="0"/>
              <a:t>Skill Integration</a:t>
            </a:r>
            <a:endParaRPr lang="en-GB" sz="1200" dirty="0"/>
          </a:p>
          <a:p>
            <a:pPr lvl="1"/>
            <a:r>
              <a:rPr lang="en-GB" sz="1200" dirty="0"/>
              <a:t>‘Automatically’ integrated model;</a:t>
            </a:r>
          </a:p>
          <a:p>
            <a:pPr lvl="1"/>
            <a:r>
              <a:rPr lang="en-GB" sz="1200" dirty="0"/>
              <a:t>‘Problematically’ integrated model; and</a:t>
            </a:r>
          </a:p>
          <a:p>
            <a:pPr lvl="1"/>
            <a:r>
              <a:rPr lang="en-GB" sz="1200" i="1" dirty="0"/>
              <a:t>‘</a:t>
            </a:r>
            <a:r>
              <a:rPr lang="en-GB" sz="1200" i="1" dirty="0" err="1"/>
              <a:t>Un</a:t>
            </a:r>
            <a:r>
              <a:rPr lang="en-GB" sz="1200" dirty="0" err="1"/>
              <a:t>integrated</a:t>
            </a:r>
            <a:r>
              <a:rPr lang="en-GB" sz="1200" dirty="0"/>
              <a:t>’ </a:t>
            </a:r>
            <a:r>
              <a:rPr lang="en-GB" sz="1200" dirty="0" smtClean="0"/>
              <a:t>model.</a:t>
            </a:r>
            <a:endParaRPr lang="en-GB" sz="1200" i="1" dirty="0"/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 smtClean="0"/>
              <a:t>Leads us to consider “The Matrix </a:t>
            </a:r>
            <a:r>
              <a:rPr lang="en-GB" sz="1200" dirty="0"/>
              <a:t>of </a:t>
            </a:r>
            <a:r>
              <a:rPr lang="en-GB" sz="1200" dirty="0" smtClean="0"/>
              <a:t>Concerns”.</a:t>
            </a:r>
            <a:endParaRPr lang="en-GB" sz="1200" dirty="0" smtClean="0"/>
          </a:p>
          <a:p>
            <a:pPr lvl="1"/>
            <a:r>
              <a:rPr lang="en-GB" sz="1200" dirty="0" smtClean="0"/>
              <a:t>(a) the interests of the client;</a:t>
            </a:r>
          </a:p>
          <a:p>
            <a:pPr lvl="1"/>
            <a:r>
              <a:rPr lang="en-GB" sz="1200" dirty="0" smtClean="0"/>
              <a:t>(b) the requirements of relevant legislation;</a:t>
            </a:r>
          </a:p>
          <a:p>
            <a:pPr lvl="1"/>
            <a:r>
              <a:rPr lang="en-GB" sz="1200" dirty="0" smtClean="0"/>
              <a:t>(c) the requirements of the professional ethical code</a:t>
            </a:r>
          </a:p>
          <a:p>
            <a:pPr lvl="1"/>
            <a:r>
              <a:rPr lang="en-GB" sz="1200" dirty="0" smtClean="0"/>
              <a:t>(d) the orthodoxly accepted set of clerical, technical and administrati</a:t>
            </a:r>
            <a:r>
              <a:rPr lang="en-GB" sz="1200" dirty="0" smtClean="0"/>
              <a:t>ve skills expected of practising lawyers; and</a:t>
            </a:r>
          </a:p>
          <a:p>
            <a:pPr lvl="1"/>
            <a:r>
              <a:rPr lang="en-GB" sz="1200" dirty="0" smtClean="0"/>
              <a:t>(e) the underlying social or moral purpose of the legislation.</a:t>
            </a:r>
            <a:endParaRPr lang="en-GB" sz="1200" dirty="0"/>
          </a:p>
          <a:p>
            <a:pPr marL="457200" lvl="1" indent="0">
              <a:buNone/>
            </a:pPr>
            <a:endParaRPr lang="en-GB" sz="1200" dirty="0" smtClean="0"/>
          </a:p>
          <a:p>
            <a:r>
              <a:rPr lang="en-GB" sz="1200" dirty="0" smtClean="0"/>
              <a:t>Identifying ethical goals and means to achieve these goals.</a:t>
            </a:r>
          </a:p>
        </p:txBody>
      </p:sp>
    </p:spTree>
    <p:extLst>
      <p:ext uri="{BB962C8B-B14F-4D97-AF65-F5344CB8AC3E}">
        <p14:creationId xmlns:p14="http://schemas.microsoft.com/office/powerpoint/2010/main" val="320343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dirty="0" smtClean="0"/>
              <a:t>Ethical </a:t>
            </a:r>
            <a:r>
              <a:rPr lang="en-GB" b="1" dirty="0" smtClean="0"/>
              <a:t>Dilemma 2</a:t>
            </a:r>
            <a:endParaRPr lang="en-GB" b="1" dirty="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dirty="0" smtClean="0"/>
              <a:t>You are acting against a law firm who has made one of their trainees redundant while on maternity leave. She informs you in passing that a fellow worker had been subject to sexual harassment by the partner responsible, but does not suggest that you use this information. Should you go ahead and use this information as a bargaining tool or should you clear this with your client first</a:t>
            </a:r>
            <a:r>
              <a:rPr lang="en-GB" sz="1800" b="1" dirty="0" smtClean="0"/>
              <a:t>? </a:t>
            </a:r>
            <a:r>
              <a:rPr lang="en-GB" sz="1200" dirty="0" smtClean="0"/>
              <a:t>(</a:t>
            </a:r>
            <a:r>
              <a:rPr lang="en-GB" sz="1200" dirty="0" smtClean="0"/>
              <a:t>many thanks to Professor Donald Nicolson of the University of Strathclyde for providing this dilemma</a:t>
            </a:r>
            <a:r>
              <a:rPr lang="en-GB" sz="1200" dirty="0" smtClean="0"/>
              <a:t>).</a:t>
            </a:r>
          </a:p>
          <a:p>
            <a:pPr lvl="1"/>
            <a:r>
              <a:rPr lang="en-GB" sz="1800" dirty="0" smtClean="0"/>
              <a:t>                                    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method did you use to arrive at this decision?</a:t>
            </a:r>
          </a:p>
          <a:p>
            <a:pPr lvl="1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1476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8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Ideas and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ctrTitle" idx="4294967295"/>
          </p:nvPr>
        </p:nvSpPr>
        <p:spPr>
          <a:xfrm>
            <a:off x="107950" y="2130425"/>
            <a:ext cx="9036050" cy="1011238"/>
          </a:xfrm>
        </p:spPr>
        <p:txBody>
          <a:bodyPr/>
          <a:lstStyle/>
          <a:p>
            <a:pPr algn="ctr"/>
            <a:r>
              <a:rPr lang="en-GB" sz="3700" b="1" smtClean="0">
                <a:solidFill>
                  <a:schemeClr val="tx1"/>
                </a:solidFill>
              </a:rPr>
              <a:t>Teaching Legal Ethics UK Workshop</a:t>
            </a:r>
            <a:r>
              <a:rPr lang="en-GB" sz="27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1251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716338"/>
            <a:ext cx="6400800" cy="19224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2800" dirty="0" smtClean="0"/>
              <a:t>Reflections on Moral Courage and the </a:t>
            </a:r>
            <a:r>
              <a:rPr lang="en-GB" sz="2800" dirty="0" smtClean="0"/>
              <a:t>Necessity </a:t>
            </a:r>
            <a:r>
              <a:rPr lang="en-GB" sz="2800" dirty="0" smtClean="0"/>
              <a:t>of Practical Wisdom</a:t>
            </a:r>
          </a:p>
          <a:p>
            <a:pPr marL="0" indent="0" algn="ctr">
              <a:buFontTx/>
              <a:buNone/>
            </a:pPr>
            <a:r>
              <a:rPr lang="en-GB" sz="1600" dirty="0" smtClean="0"/>
              <a:t>Phil Drake and </a:t>
            </a:r>
            <a:r>
              <a:rPr lang="en-GB" sz="1600" dirty="0" smtClean="0"/>
              <a:t>Stuart </a:t>
            </a:r>
            <a:r>
              <a:rPr lang="en-GB" sz="1600" dirty="0" err="1" smtClean="0"/>
              <a:t>Toddington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6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260350"/>
            <a:ext cx="8231187" cy="1584325"/>
          </a:xfrm>
        </p:spPr>
        <p:txBody>
          <a:bodyPr/>
          <a:lstStyle/>
          <a:p>
            <a:pPr eaLnBrk="1" hangingPunct="1"/>
            <a:r>
              <a:rPr lang="en-GB" sz="2800" b="1" smtClean="0"/>
              <a:t>The Predicament of Practical Wisdom</a:t>
            </a:r>
            <a:r>
              <a:rPr lang="en-GB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81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smtClean="0"/>
              <a:t>Teaching Practical Wisdom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Should we teach Practical Wisdom?</a:t>
            </a:r>
          </a:p>
          <a:p>
            <a:pPr>
              <a:buFontTx/>
              <a:buNone/>
            </a:pPr>
            <a:endParaRPr lang="en-GB" b="1" smtClean="0"/>
          </a:p>
          <a:p>
            <a:r>
              <a:rPr lang="en-GB" b="1" smtClean="0"/>
              <a:t>How do we teach Practical Wisdom?</a:t>
            </a:r>
          </a:p>
        </p:txBody>
      </p:sp>
    </p:spTree>
    <p:extLst>
      <p:ext uri="{BB962C8B-B14F-4D97-AF65-F5344CB8AC3E}">
        <p14:creationId xmlns:p14="http://schemas.microsoft.com/office/powerpoint/2010/main" val="29791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Your client wants compensation for a disease picked up at work you require further information about the disease but can only get it from the defendant. Should you pretend to be a student researching this disease to get the information</a:t>
            </a:r>
            <a:r>
              <a:rPr lang="en-GB" b="1" dirty="0" smtClean="0"/>
              <a:t>? </a:t>
            </a:r>
            <a:r>
              <a:rPr lang="en-GB" sz="1200" dirty="0"/>
              <a:t>(many thanks to Professor Donald Nicolson of the University of Strathclyde for providing this dilemma).</a:t>
            </a:r>
          </a:p>
          <a:p>
            <a:pPr marL="0" indent="0">
              <a:buNone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method did you use to arrive at this decision?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5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/>
              <a:t>Ethical Dilemma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7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081088"/>
          </a:xfrm>
        </p:spPr>
        <p:txBody>
          <a:bodyPr>
            <a:normAutofit fontScale="90000"/>
          </a:bodyPr>
          <a:lstStyle/>
          <a:p>
            <a:r>
              <a:rPr lang="en-GB" b="1" smtClean="0"/>
              <a:t>Some of our ideas for teaching </a:t>
            </a:r>
            <a:br>
              <a:rPr lang="en-GB" b="1" smtClean="0"/>
            </a:br>
            <a:r>
              <a:rPr lang="en-GB" b="1" smtClean="0"/>
              <a:t>Practical Wisdom…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Facilitated Learning and </a:t>
            </a:r>
            <a:r>
              <a:rPr lang="en-GB" sz="1200" dirty="0" err="1" smtClean="0"/>
              <a:t>Vygotsky’s</a:t>
            </a:r>
            <a:r>
              <a:rPr lang="en-GB" sz="1200" dirty="0" smtClean="0"/>
              <a:t> Zone of Proximal Development.</a:t>
            </a:r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/>
              <a:t>Three </a:t>
            </a:r>
            <a:r>
              <a:rPr lang="en-GB" sz="1200" dirty="0" smtClean="0"/>
              <a:t>Models </a:t>
            </a:r>
            <a:r>
              <a:rPr lang="en-GB" sz="1200" dirty="0"/>
              <a:t>of </a:t>
            </a:r>
            <a:r>
              <a:rPr lang="en-GB" sz="1200" dirty="0" smtClean="0"/>
              <a:t>Skill Integration</a:t>
            </a:r>
            <a:endParaRPr lang="en-GB" sz="1200" dirty="0"/>
          </a:p>
          <a:p>
            <a:pPr lvl="1"/>
            <a:r>
              <a:rPr lang="en-GB" sz="1200" dirty="0"/>
              <a:t>‘Automatically’ integrated model;</a:t>
            </a:r>
          </a:p>
          <a:p>
            <a:pPr lvl="1"/>
            <a:r>
              <a:rPr lang="en-GB" sz="1200" dirty="0"/>
              <a:t>‘Problematically’ integrated model; and</a:t>
            </a:r>
          </a:p>
          <a:p>
            <a:pPr lvl="1"/>
            <a:r>
              <a:rPr lang="en-GB" sz="1200" i="1" dirty="0"/>
              <a:t>‘</a:t>
            </a:r>
            <a:r>
              <a:rPr lang="en-GB" sz="1200" i="1" dirty="0" err="1"/>
              <a:t>Un</a:t>
            </a:r>
            <a:r>
              <a:rPr lang="en-GB" sz="1200" dirty="0" err="1"/>
              <a:t>integrated</a:t>
            </a:r>
            <a:r>
              <a:rPr lang="en-GB" sz="1200" dirty="0"/>
              <a:t>’ </a:t>
            </a:r>
            <a:r>
              <a:rPr lang="en-GB" sz="1200" dirty="0" smtClean="0"/>
              <a:t>model.</a:t>
            </a:r>
            <a:endParaRPr lang="en-GB" sz="1200" i="1" dirty="0"/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 smtClean="0"/>
              <a:t>Leads us to consider “The Matrix </a:t>
            </a:r>
            <a:r>
              <a:rPr lang="en-GB" sz="1200" dirty="0"/>
              <a:t>of </a:t>
            </a:r>
            <a:r>
              <a:rPr lang="en-GB" sz="1200" dirty="0" smtClean="0"/>
              <a:t>Concerns”.</a:t>
            </a:r>
            <a:endParaRPr lang="en-GB" sz="1200" dirty="0" smtClean="0"/>
          </a:p>
          <a:p>
            <a:pPr lvl="1"/>
            <a:r>
              <a:rPr lang="en-GB" sz="1200" dirty="0" smtClean="0"/>
              <a:t>(a) the interests of the client;</a:t>
            </a:r>
          </a:p>
          <a:p>
            <a:pPr lvl="1"/>
            <a:r>
              <a:rPr lang="en-GB" sz="1200" dirty="0" smtClean="0"/>
              <a:t>(b) the requirements of relevant legislation;</a:t>
            </a:r>
          </a:p>
          <a:p>
            <a:pPr lvl="1"/>
            <a:r>
              <a:rPr lang="en-GB" sz="1200" dirty="0" smtClean="0"/>
              <a:t>(c) the requirements of the professional ethical code</a:t>
            </a:r>
          </a:p>
          <a:p>
            <a:pPr lvl="1"/>
            <a:r>
              <a:rPr lang="en-GB" sz="1200" dirty="0" smtClean="0"/>
              <a:t>(d) the orthodoxly accepted set of clerical, technical and administrati</a:t>
            </a:r>
            <a:r>
              <a:rPr lang="en-GB" sz="1200" dirty="0" smtClean="0"/>
              <a:t>ve skills expected of practising lawyers; and</a:t>
            </a:r>
          </a:p>
          <a:p>
            <a:pPr lvl="1"/>
            <a:r>
              <a:rPr lang="en-GB" sz="1200" dirty="0" smtClean="0"/>
              <a:t>(e) the underlying social or moral purpose of the legislation.</a:t>
            </a:r>
            <a:endParaRPr lang="en-GB" sz="1200" dirty="0"/>
          </a:p>
          <a:p>
            <a:pPr marL="457200" lvl="1" indent="0">
              <a:buNone/>
            </a:pPr>
            <a:endParaRPr lang="en-GB" sz="1200" dirty="0" smtClean="0"/>
          </a:p>
          <a:p>
            <a:r>
              <a:rPr lang="en-GB" sz="1200" dirty="0" smtClean="0"/>
              <a:t>Identifying ethical goals and means to achieve these goals.</a:t>
            </a:r>
          </a:p>
        </p:txBody>
      </p:sp>
    </p:spTree>
    <p:extLst>
      <p:ext uri="{BB962C8B-B14F-4D97-AF65-F5344CB8AC3E}">
        <p14:creationId xmlns:p14="http://schemas.microsoft.com/office/powerpoint/2010/main" val="320343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dirty="0" smtClean="0"/>
              <a:t>Ethical </a:t>
            </a:r>
            <a:r>
              <a:rPr lang="en-GB" b="1" dirty="0" smtClean="0"/>
              <a:t>Dilemma 2</a:t>
            </a:r>
            <a:endParaRPr lang="en-GB" b="1" dirty="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dirty="0" smtClean="0"/>
              <a:t>You are acting against a law firm who has made one of their trainees redundant while on maternity leave. She informs you in passing that a fellow worker had been subject to sexual harassment by the partner responsible, but does not suggest that you use this information. Should you go ahead and use this information as a bargaining tool or should you clear this with your client first</a:t>
            </a:r>
            <a:r>
              <a:rPr lang="en-GB" sz="1800" b="1" dirty="0" smtClean="0"/>
              <a:t>? </a:t>
            </a:r>
            <a:r>
              <a:rPr lang="en-GB" sz="1200" dirty="0" smtClean="0"/>
              <a:t>(</a:t>
            </a:r>
            <a:r>
              <a:rPr lang="en-GB" sz="1200" dirty="0" smtClean="0"/>
              <a:t>many thanks to Professor Donald Nicolson of the University of Strathclyde for providing this dilemma</a:t>
            </a:r>
            <a:r>
              <a:rPr lang="en-GB" sz="1200" dirty="0" smtClean="0"/>
              <a:t>).</a:t>
            </a:r>
          </a:p>
          <a:p>
            <a:pPr lvl="1"/>
            <a:r>
              <a:rPr lang="en-GB" sz="1800" dirty="0" smtClean="0"/>
              <a:t>                                    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method did you use to arrive at this decision?</a:t>
            </a:r>
          </a:p>
          <a:p>
            <a:pPr lvl="1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1476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8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Ideas and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260350"/>
            <a:ext cx="8231187" cy="1584325"/>
          </a:xfrm>
        </p:spPr>
        <p:txBody>
          <a:bodyPr/>
          <a:lstStyle/>
          <a:p>
            <a:pPr eaLnBrk="1" hangingPunct="1"/>
            <a:r>
              <a:rPr lang="en-GB" sz="2800" b="1" smtClean="0"/>
              <a:t>The Predicament of Practical Wisdom</a:t>
            </a:r>
            <a:r>
              <a:rPr lang="en-GB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81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smtClean="0"/>
              <a:t>Teaching Practical Wisdom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Should we teach Practical Wisdom?</a:t>
            </a:r>
          </a:p>
          <a:p>
            <a:pPr>
              <a:buFontTx/>
              <a:buNone/>
            </a:pPr>
            <a:endParaRPr lang="en-GB" b="1" smtClean="0"/>
          </a:p>
          <a:p>
            <a:r>
              <a:rPr lang="en-GB" b="1" smtClean="0"/>
              <a:t>How do we teach Practical Wisdom?</a:t>
            </a:r>
          </a:p>
        </p:txBody>
      </p:sp>
    </p:spTree>
    <p:extLst>
      <p:ext uri="{BB962C8B-B14F-4D97-AF65-F5344CB8AC3E}">
        <p14:creationId xmlns:p14="http://schemas.microsoft.com/office/powerpoint/2010/main" val="29791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Your client wants compensation for a disease picked up at work you require further information about the disease but can only get it from the defendant. Should you pretend to be a student researching this disease to get the information</a:t>
            </a:r>
            <a:r>
              <a:rPr lang="en-GB" b="1" dirty="0" smtClean="0"/>
              <a:t>? </a:t>
            </a:r>
            <a:r>
              <a:rPr lang="en-GB" sz="1200" dirty="0"/>
              <a:t>(many thanks to Professor Donald Nicolson of the University of Strathclyde for providing this dilemma).</a:t>
            </a:r>
          </a:p>
          <a:p>
            <a:pPr marL="0" indent="0">
              <a:buNone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What method did you use to arrive at this decision?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5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/>
              <a:t>Ethical Dilemma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7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081088"/>
          </a:xfrm>
        </p:spPr>
        <p:txBody>
          <a:bodyPr>
            <a:normAutofit fontScale="90000"/>
          </a:bodyPr>
          <a:lstStyle/>
          <a:p>
            <a:r>
              <a:rPr lang="en-GB" b="1" smtClean="0"/>
              <a:t>Some of our ideas for teaching </a:t>
            </a:r>
            <a:br>
              <a:rPr lang="en-GB" b="1" smtClean="0"/>
            </a:br>
            <a:r>
              <a:rPr lang="en-GB" b="1" smtClean="0"/>
              <a:t>Practical Wisdom…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Facilitated Learning and </a:t>
            </a:r>
            <a:r>
              <a:rPr lang="en-GB" sz="1200" dirty="0" err="1" smtClean="0"/>
              <a:t>Vygotsky’s</a:t>
            </a:r>
            <a:r>
              <a:rPr lang="en-GB" sz="1200" dirty="0" smtClean="0"/>
              <a:t> Zone of Proximal Development.</a:t>
            </a:r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/>
              <a:t>Three </a:t>
            </a:r>
            <a:r>
              <a:rPr lang="en-GB" sz="1200" dirty="0" smtClean="0"/>
              <a:t>Models </a:t>
            </a:r>
            <a:r>
              <a:rPr lang="en-GB" sz="1200" dirty="0"/>
              <a:t>of </a:t>
            </a:r>
            <a:r>
              <a:rPr lang="en-GB" sz="1200" dirty="0" smtClean="0"/>
              <a:t>Skill Integration</a:t>
            </a:r>
            <a:endParaRPr lang="en-GB" sz="1200" dirty="0"/>
          </a:p>
          <a:p>
            <a:pPr lvl="1"/>
            <a:r>
              <a:rPr lang="en-GB" sz="1200" dirty="0"/>
              <a:t>‘Automatically’ integrated model;</a:t>
            </a:r>
          </a:p>
          <a:p>
            <a:pPr lvl="1"/>
            <a:r>
              <a:rPr lang="en-GB" sz="1200" dirty="0"/>
              <a:t>‘Problematically’ integrated model; and</a:t>
            </a:r>
          </a:p>
          <a:p>
            <a:pPr lvl="1"/>
            <a:r>
              <a:rPr lang="en-GB" sz="1200" i="1" dirty="0"/>
              <a:t>‘</a:t>
            </a:r>
            <a:r>
              <a:rPr lang="en-GB" sz="1200" i="1" dirty="0" err="1"/>
              <a:t>Un</a:t>
            </a:r>
            <a:r>
              <a:rPr lang="en-GB" sz="1200" dirty="0" err="1"/>
              <a:t>integrated</a:t>
            </a:r>
            <a:r>
              <a:rPr lang="en-GB" sz="1200" dirty="0"/>
              <a:t>’ </a:t>
            </a:r>
            <a:r>
              <a:rPr lang="en-GB" sz="1200" dirty="0" smtClean="0"/>
              <a:t>model.</a:t>
            </a:r>
            <a:endParaRPr lang="en-GB" sz="1200" i="1" dirty="0"/>
          </a:p>
          <a:p>
            <a:pPr>
              <a:buFontTx/>
              <a:buNone/>
            </a:pPr>
            <a:endParaRPr lang="en-GB" sz="1200" dirty="0" smtClean="0"/>
          </a:p>
          <a:p>
            <a:r>
              <a:rPr lang="en-GB" sz="1200" dirty="0" smtClean="0"/>
              <a:t>Leads us to consider “The Matrix </a:t>
            </a:r>
            <a:r>
              <a:rPr lang="en-GB" sz="1200" dirty="0"/>
              <a:t>of </a:t>
            </a:r>
            <a:r>
              <a:rPr lang="en-GB" sz="1200" dirty="0" smtClean="0"/>
              <a:t>Concerns”.</a:t>
            </a:r>
            <a:endParaRPr lang="en-GB" sz="1200" dirty="0" smtClean="0"/>
          </a:p>
          <a:p>
            <a:pPr lvl="1"/>
            <a:r>
              <a:rPr lang="en-GB" sz="1200" dirty="0" smtClean="0"/>
              <a:t>(a) the interests of the client;</a:t>
            </a:r>
          </a:p>
          <a:p>
            <a:pPr lvl="1"/>
            <a:r>
              <a:rPr lang="en-GB" sz="1200" dirty="0" smtClean="0"/>
              <a:t>(b) the requirements of relevant legislation;</a:t>
            </a:r>
          </a:p>
          <a:p>
            <a:pPr lvl="1"/>
            <a:r>
              <a:rPr lang="en-GB" sz="1200" dirty="0" smtClean="0"/>
              <a:t>(c) the requirements of the professional ethical code</a:t>
            </a:r>
          </a:p>
          <a:p>
            <a:pPr lvl="1"/>
            <a:r>
              <a:rPr lang="en-GB" sz="1200" dirty="0" smtClean="0"/>
              <a:t>(d) the orthodoxly accepted set of clerical, technical and administrati</a:t>
            </a:r>
            <a:r>
              <a:rPr lang="en-GB" sz="1200" dirty="0" smtClean="0"/>
              <a:t>ve skills expected of practising lawyers; and</a:t>
            </a:r>
          </a:p>
          <a:p>
            <a:pPr lvl="1"/>
            <a:r>
              <a:rPr lang="en-GB" sz="1200" dirty="0" smtClean="0"/>
              <a:t>(e) the underlying social or moral purpose of the legislation.</a:t>
            </a:r>
            <a:endParaRPr lang="en-GB" sz="1200" dirty="0"/>
          </a:p>
          <a:p>
            <a:pPr marL="457200" lvl="1" indent="0">
              <a:buNone/>
            </a:pPr>
            <a:endParaRPr lang="en-GB" sz="1200" dirty="0" smtClean="0"/>
          </a:p>
          <a:p>
            <a:r>
              <a:rPr lang="en-GB" sz="1200" dirty="0" smtClean="0"/>
              <a:t>Identifying ethical goals and means to achieve these goals.</a:t>
            </a:r>
          </a:p>
        </p:txBody>
      </p:sp>
    </p:spTree>
    <p:extLst>
      <p:ext uri="{BB962C8B-B14F-4D97-AF65-F5344CB8AC3E}">
        <p14:creationId xmlns:p14="http://schemas.microsoft.com/office/powerpoint/2010/main" val="320343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5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5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229600" cy="1585912"/>
          </a:xfrm>
        </p:spPr>
        <p:txBody>
          <a:bodyPr/>
          <a:lstStyle/>
          <a:p>
            <a:r>
              <a:rPr lang="en-GB" b="1" dirty="0" smtClean="0"/>
              <a:t>Ethical </a:t>
            </a:r>
            <a:r>
              <a:rPr lang="en-GB" b="1" dirty="0" smtClean="0"/>
              <a:t>Dilemma 2</a:t>
            </a:r>
            <a:endParaRPr lang="en-GB" b="1" dirty="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dirty="0" smtClean="0"/>
              <a:t>You are acting against a law firm who has made one of their trainees redundant while on maternity leave. She informs you in passing that a fellow worker had been subject to sexual harassment by the partner responsible, but does not suggest that you use this information. Should you go ahead and use this information as a bargaining tool or should you clear this with your client first</a:t>
            </a:r>
            <a:r>
              <a:rPr lang="en-GB" sz="1800" b="1" dirty="0" smtClean="0"/>
              <a:t>? </a:t>
            </a:r>
            <a:r>
              <a:rPr lang="en-GB" sz="1200" dirty="0" smtClean="0"/>
              <a:t>(</a:t>
            </a:r>
            <a:r>
              <a:rPr lang="en-GB" sz="1200" dirty="0" smtClean="0"/>
              <a:t>many thanks to Professor Donald Nicolson of the University of Strathclyde for providing this dilemma</a:t>
            </a:r>
            <a:r>
              <a:rPr lang="en-GB" sz="1200" dirty="0" smtClean="0"/>
              <a:t>).</a:t>
            </a:r>
          </a:p>
          <a:p>
            <a:pPr lvl="1"/>
            <a:r>
              <a:rPr lang="en-GB" sz="1800" dirty="0" smtClean="0"/>
              <a:t>                                    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is your decision?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600" dirty="0"/>
              <a:t>What method did you use to arrive at this decision?</a:t>
            </a:r>
          </a:p>
          <a:p>
            <a:pPr lvl="1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1476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8762"/>
            <a:ext cx="8229600" cy="1586061"/>
          </a:xfrm>
        </p:spPr>
        <p:txBody>
          <a:bodyPr/>
          <a:lstStyle/>
          <a:p>
            <a:r>
              <a:rPr lang="en-GB" b="1" dirty="0" smtClean="0"/>
              <a:t>Ethical Dilemma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8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1083</Words>
  <Application>Microsoft Office PowerPoint</Application>
  <PresentationFormat>On-screen Show (4:3)</PresentationFormat>
  <Paragraphs>120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Teaching Legal Ethics UK Workshop </vt:lpstr>
      <vt:lpstr>Teaching Legal Ethics UK Workshop </vt:lpstr>
      <vt:lpstr>The Predicament of Practical Wisdom </vt:lpstr>
      <vt:lpstr>Teaching Practical Wisdom</vt:lpstr>
      <vt:lpstr>Ethical Dilemma 1</vt:lpstr>
      <vt:lpstr>Ethical Dilemma 1</vt:lpstr>
      <vt:lpstr>Some of our ideas for teaching  Practical Wisdom…</vt:lpstr>
      <vt:lpstr>Ethical Dilemma 2</vt:lpstr>
      <vt:lpstr>Ethical Dilemma 2</vt:lpstr>
      <vt:lpstr>Ideas and Questions</vt:lpstr>
      <vt:lpstr>Teaching Legal Ethics UK Workshop </vt:lpstr>
      <vt:lpstr>The Predicament of Practical Wisdom </vt:lpstr>
      <vt:lpstr>Teaching Practical Wisdom</vt:lpstr>
      <vt:lpstr>Ethical Dilemma 1</vt:lpstr>
      <vt:lpstr>Ethical Dilemma 1</vt:lpstr>
      <vt:lpstr>Some of our ideas for teaching  Practical Wisdom…</vt:lpstr>
      <vt:lpstr>Ethical Dilemma 2</vt:lpstr>
      <vt:lpstr>Ethical Dilemma 2</vt:lpstr>
      <vt:lpstr>Ideas and Questions</vt:lpstr>
      <vt:lpstr>The Predicament of Practical Wisdom </vt:lpstr>
      <vt:lpstr>Teaching Practical Wisdom</vt:lpstr>
      <vt:lpstr>Ethical Dilemma 1</vt:lpstr>
      <vt:lpstr>Ethical Dilemma 1</vt:lpstr>
      <vt:lpstr>Some of our ideas for teaching  Practical Wisdom…</vt:lpstr>
      <vt:lpstr>Ethical Dilemma 2</vt:lpstr>
      <vt:lpstr>Ethical Dilemma 2</vt:lpstr>
      <vt:lpstr>Ideas and Questions</vt:lpstr>
    </vt:vector>
  </TitlesOfParts>
  <Company>City University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Legal Ethics UK Workshop</dc:title>
  <dc:creator>Duncan, Nigel</dc:creator>
  <cp:lastModifiedBy>Duncan, Nigel</cp:lastModifiedBy>
  <cp:revision>3</cp:revision>
  <dcterms:created xsi:type="dcterms:W3CDTF">2013-07-12T10:32:25Z</dcterms:created>
  <dcterms:modified xsi:type="dcterms:W3CDTF">2013-07-12T16:06:37Z</dcterms:modified>
</cp:coreProperties>
</file>