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6" r:id="rId2"/>
    <p:sldId id="299" r:id="rId3"/>
    <p:sldId id="286" r:id="rId4"/>
    <p:sldId id="287" r:id="rId5"/>
    <p:sldId id="257" r:id="rId6"/>
    <p:sldId id="298" r:id="rId7"/>
    <p:sldId id="275" r:id="rId8"/>
    <p:sldId id="294" r:id="rId9"/>
    <p:sldId id="268" r:id="rId10"/>
    <p:sldId id="283" r:id="rId11"/>
    <p:sldId id="282" r:id="rId12"/>
    <p:sldId id="278" r:id="rId13"/>
    <p:sldId id="301" r:id="rId14"/>
    <p:sldId id="274" r:id="rId15"/>
    <p:sldId id="296" r:id="rId1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1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1D217301-3A57-4E32-837E-7DE53C6E0CA0}" type="datetimeFigureOut">
              <a:rPr lang="en-GB" smtClean="0"/>
              <a:t>07/07/2014</a:t>
            </a:fld>
            <a:endParaRPr lang="en-GB"/>
          </a:p>
        </p:txBody>
      </p:sp>
      <p:sp>
        <p:nvSpPr>
          <p:cNvPr id="4" name="Footer Placeholder 3"/>
          <p:cNvSpPr>
            <a:spLocks noGrp="1"/>
          </p:cNvSpPr>
          <p:nvPr>
            <p:ph type="ftr" sz="quarter" idx="2"/>
          </p:nvPr>
        </p:nvSpPr>
        <p:spPr>
          <a:xfrm>
            <a:off x="0" y="9371285"/>
            <a:ext cx="2918830"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FAE9A8A0-D8BC-443E-B1FE-A775AB3CDF76}" type="slidenum">
              <a:rPr lang="en-GB" smtClean="0"/>
              <a:t>‹#›</a:t>
            </a:fld>
            <a:endParaRPr lang="en-GB"/>
          </a:p>
        </p:txBody>
      </p:sp>
    </p:spTree>
    <p:extLst>
      <p:ext uri="{BB962C8B-B14F-4D97-AF65-F5344CB8AC3E}">
        <p14:creationId xmlns:p14="http://schemas.microsoft.com/office/powerpoint/2010/main" val="694678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15374" y="0"/>
            <a:ext cx="2918830" cy="493316"/>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799E584-ABA0-47F4-A1F3-76B562D1E22A}" type="datetimeFigureOut">
              <a:rPr lang="en-GB" altLang="en-US"/>
              <a:pPr>
                <a:defRPr/>
              </a:pPr>
              <a:t>07/07/2014</a:t>
            </a:fld>
            <a:endParaRPr lang="en-GB" alt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1285"/>
            <a:ext cx="2918830"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A1E28C-2191-42A8-8B5C-0BCC01DD993B}" type="slidenum">
              <a:rPr lang="en-GB" altLang="en-US"/>
              <a:pPr>
                <a:defRPr/>
              </a:pPr>
              <a:t>‹#›</a:t>
            </a:fld>
            <a:endParaRPr lang="en-GB" altLang="en-US"/>
          </a:p>
        </p:txBody>
      </p:sp>
    </p:spTree>
    <p:extLst>
      <p:ext uri="{BB962C8B-B14F-4D97-AF65-F5344CB8AC3E}">
        <p14:creationId xmlns:p14="http://schemas.microsoft.com/office/powerpoint/2010/main" val="230875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7BDFAB3-DC6C-42B8-A41A-30F6247E910F}" type="datetimeFigureOut">
              <a:rPr lang="en-GB" altLang="en-US"/>
              <a:pPr>
                <a:defRPr/>
              </a:pPr>
              <a:t>07/07/2014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A7968D-1E49-45B5-A626-BF029EBEA647}" type="slidenum">
              <a:rPr lang="en-GB" altLang="en-US"/>
              <a:pPr>
                <a:defRPr/>
              </a:pPr>
              <a:t>‹#›</a:t>
            </a:fld>
            <a:endParaRPr lang="en-GB" altLang="en-US"/>
          </a:p>
        </p:txBody>
      </p:sp>
    </p:spTree>
    <p:extLst>
      <p:ext uri="{BB962C8B-B14F-4D97-AF65-F5344CB8AC3E}">
        <p14:creationId xmlns:p14="http://schemas.microsoft.com/office/powerpoint/2010/main" val="309804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7D1125-7B3D-48C1-B213-6C0CEDD6F551}" type="datetimeFigureOut">
              <a:rPr lang="en-GB" altLang="en-US"/>
              <a:pPr>
                <a:defRPr/>
              </a:pPr>
              <a:t>07/07/2014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55749B-0A3F-4A86-8F84-3A774A0CF256}" type="slidenum">
              <a:rPr lang="en-GB" altLang="en-US"/>
              <a:pPr>
                <a:defRPr/>
              </a:pPr>
              <a:t>‹#›</a:t>
            </a:fld>
            <a:endParaRPr lang="en-GB" altLang="en-US"/>
          </a:p>
        </p:txBody>
      </p:sp>
    </p:spTree>
    <p:extLst>
      <p:ext uri="{BB962C8B-B14F-4D97-AF65-F5344CB8AC3E}">
        <p14:creationId xmlns:p14="http://schemas.microsoft.com/office/powerpoint/2010/main" val="148599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E24731-FFA8-42EE-96E6-B0B1319F8ED6}" type="datetimeFigureOut">
              <a:rPr lang="en-GB" altLang="en-US"/>
              <a:pPr>
                <a:defRPr/>
              </a:pPr>
              <a:t>07/07/2014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4D9035-1BE0-4847-AB9A-CDEEF8FB8192}" type="slidenum">
              <a:rPr lang="en-GB" altLang="en-US"/>
              <a:pPr>
                <a:defRPr/>
              </a:pPr>
              <a:t>‹#›</a:t>
            </a:fld>
            <a:endParaRPr lang="en-GB" altLang="en-US"/>
          </a:p>
        </p:txBody>
      </p:sp>
    </p:spTree>
    <p:extLst>
      <p:ext uri="{BB962C8B-B14F-4D97-AF65-F5344CB8AC3E}">
        <p14:creationId xmlns:p14="http://schemas.microsoft.com/office/powerpoint/2010/main" val="27566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0A29DA-E4BC-4E89-85BD-8EB1BE4FC71F}" type="datetimeFigureOut">
              <a:rPr lang="en-GB" altLang="en-US"/>
              <a:pPr>
                <a:defRPr/>
              </a:pPr>
              <a:t>07/07/2014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FBAA2A-CAD8-438F-9F7A-2DCB40B463FD}" type="slidenum">
              <a:rPr lang="en-GB" altLang="en-US"/>
              <a:pPr>
                <a:defRPr/>
              </a:pPr>
              <a:t>‹#›</a:t>
            </a:fld>
            <a:endParaRPr lang="en-GB" altLang="en-US"/>
          </a:p>
        </p:txBody>
      </p:sp>
    </p:spTree>
    <p:extLst>
      <p:ext uri="{BB962C8B-B14F-4D97-AF65-F5344CB8AC3E}">
        <p14:creationId xmlns:p14="http://schemas.microsoft.com/office/powerpoint/2010/main" val="7865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0121EC-2D3A-4AB8-8192-CA5DE85CF5CA}" type="datetimeFigureOut">
              <a:rPr lang="en-GB" altLang="en-US"/>
              <a:pPr>
                <a:defRPr/>
              </a:pPr>
              <a:t>07/07/2014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1DD849-86F2-4A05-98C0-F60B6E9354AC}" type="slidenum">
              <a:rPr lang="en-GB" altLang="en-US"/>
              <a:pPr>
                <a:defRPr/>
              </a:pPr>
              <a:t>‹#›</a:t>
            </a:fld>
            <a:endParaRPr lang="en-GB" altLang="en-US"/>
          </a:p>
        </p:txBody>
      </p:sp>
    </p:spTree>
    <p:extLst>
      <p:ext uri="{BB962C8B-B14F-4D97-AF65-F5344CB8AC3E}">
        <p14:creationId xmlns:p14="http://schemas.microsoft.com/office/powerpoint/2010/main" val="38683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DEADB97-FBEE-45EC-BBF9-F87C00D18D0D}" type="datetimeFigureOut">
              <a:rPr lang="en-GB" altLang="en-US"/>
              <a:pPr>
                <a:defRPr/>
              </a:pPr>
              <a:t>07/07/2014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3EA097-058C-40BD-A942-36D33E1ED145}" type="slidenum">
              <a:rPr lang="en-GB" altLang="en-US"/>
              <a:pPr>
                <a:defRPr/>
              </a:pPr>
              <a:t>‹#›</a:t>
            </a:fld>
            <a:endParaRPr lang="en-GB" altLang="en-US"/>
          </a:p>
        </p:txBody>
      </p:sp>
    </p:spTree>
    <p:extLst>
      <p:ext uri="{BB962C8B-B14F-4D97-AF65-F5344CB8AC3E}">
        <p14:creationId xmlns:p14="http://schemas.microsoft.com/office/powerpoint/2010/main" val="22462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D70881-0049-4364-89D1-956512FB37B9}" type="datetimeFigureOut">
              <a:rPr lang="en-GB" altLang="en-US"/>
              <a:pPr>
                <a:defRPr/>
              </a:pPr>
              <a:t>07/07/2014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1127326-27E7-403D-98C7-A7E239CB0A5E}" type="slidenum">
              <a:rPr lang="en-GB" altLang="en-US"/>
              <a:pPr>
                <a:defRPr/>
              </a:pPr>
              <a:t>‹#›</a:t>
            </a:fld>
            <a:endParaRPr lang="en-GB" altLang="en-US"/>
          </a:p>
        </p:txBody>
      </p:sp>
    </p:spTree>
    <p:extLst>
      <p:ext uri="{BB962C8B-B14F-4D97-AF65-F5344CB8AC3E}">
        <p14:creationId xmlns:p14="http://schemas.microsoft.com/office/powerpoint/2010/main" val="108801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67CDC28-0287-41E1-A481-202ACD9FFD10}" type="datetimeFigureOut">
              <a:rPr lang="en-GB" altLang="en-US"/>
              <a:pPr>
                <a:defRPr/>
              </a:pPr>
              <a:t>07/07/2014</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9A4110C-FCEF-4D0F-ACF5-58229B3A36CB}" type="slidenum">
              <a:rPr lang="en-GB" altLang="en-US"/>
              <a:pPr>
                <a:defRPr/>
              </a:pPr>
              <a:t>‹#›</a:t>
            </a:fld>
            <a:endParaRPr lang="en-GB" altLang="en-US"/>
          </a:p>
        </p:txBody>
      </p:sp>
    </p:spTree>
    <p:extLst>
      <p:ext uri="{BB962C8B-B14F-4D97-AF65-F5344CB8AC3E}">
        <p14:creationId xmlns:p14="http://schemas.microsoft.com/office/powerpoint/2010/main" val="152959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736B0C-C9B6-41A3-B4E7-914E7580C999}" type="datetimeFigureOut">
              <a:rPr lang="en-GB" altLang="en-US"/>
              <a:pPr>
                <a:defRPr/>
              </a:pPr>
              <a:t>07/07/2014</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DF7089-E350-484C-AE31-CACB3003660B}" type="slidenum">
              <a:rPr lang="en-GB" altLang="en-US"/>
              <a:pPr>
                <a:defRPr/>
              </a:pPr>
              <a:t>‹#›</a:t>
            </a:fld>
            <a:endParaRPr lang="en-GB" altLang="en-US"/>
          </a:p>
        </p:txBody>
      </p:sp>
    </p:spTree>
    <p:extLst>
      <p:ext uri="{BB962C8B-B14F-4D97-AF65-F5344CB8AC3E}">
        <p14:creationId xmlns:p14="http://schemas.microsoft.com/office/powerpoint/2010/main" val="383415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D6863-B7EF-45D9-9C04-8F2FB7D67450}" type="datetimeFigureOut">
              <a:rPr lang="en-GB" altLang="en-US"/>
              <a:pPr>
                <a:defRPr/>
              </a:pPr>
              <a:t>07/07/2014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5EBCEB-B399-4CEE-A9D3-949A9D818BB1}" type="slidenum">
              <a:rPr lang="en-GB" altLang="en-US"/>
              <a:pPr>
                <a:defRPr/>
              </a:pPr>
              <a:t>‹#›</a:t>
            </a:fld>
            <a:endParaRPr lang="en-GB" altLang="en-US"/>
          </a:p>
        </p:txBody>
      </p:sp>
    </p:spTree>
    <p:extLst>
      <p:ext uri="{BB962C8B-B14F-4D97-AF65-F5344CB8AC3E}">
        <p14:creationId xmlns:p14="http://schemas.microsoft.com/office/powerpoint/2010/main" val="4351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D5417-2A25-4F79-A033-0F6AF949C922}" type="datetimeFigureOut">
              <a:rPr lang="en-GB" altLang="en-US"/>
              <a:pPr>
                <a:defRPr/>
              </a:pPr>
              <a:t>07/07/2014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DF32FE-FB68-4A85-B3A9-F0064EC85DEB}" type="slidenum">
              <a:rPr lang="en-GB" altLang="en-US"/>
              <a:pPr>
                <a:defRPr/>
              </a:pPr>
              <a:t>‹#›</a:t>
            </a:fld>
            <a:endParaRPr lang="en-GB" altLang="en-US"/>
          </a:p>
        </p:txBody>
      </p:sp>
    </p:spTree>
    <p:extLst>
      <p:ext uri="{BB962C8B-B14F-4D97-AF65-F5344CB8AC3E}">
        <p14:creationId xmlns:p14="http://schemas.microsoft.com/office/powerpoint/2010/main" val="91021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13E030B-D777-4181-BF43-0A83E8E02773}" type="datetimeFigureOut">
              <a:rPr lang="en-GB" altLang="en-US"/>
              <a:pPr>
                <a:defRPr/>
              </a:pPr>
              <a:t>07/07/2014</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B6DDAD-8F2B-41E6-8B3A-72F7EE3B85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asecamp.com/" TargetMode="External"/><Relationship Id="rId2" Type="http://schemas.openxmlformats.org/officeDocument/2006/relationships/hyperlink" Target="http://en.wikisource.org/wiki/Meditationes_sacrae" TargetMode="External"/><Relationship Id="rId1" Type="http://schemas.openxmlformats.org/officeDocument/2006/relationships/slideLayout" Target="../slideLayouts/slideLayout2.xml"/><Relationship Id="rId4" Type="http://schemas.openxmlformats.org/officeDocument/2006/relationships/hyperlink" Target="http://www.legalservicesboard.org.uk/what_we_do/consultations/open/pdf/20130918_consultation_paper_on_guidance_for_education_and_training_FINAL_for_publicatio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inglegalethics.org" TargetMode="External"/><Relationship Id="rId2" Type="http://schemas.openxmlformats.org/officeDocument/2006/relationships/hyperlink" Target="mailto:n.j.duncan@city.ac.uk" TargetMode="External"/><Relationship Id="rId1" Type="http://schemas.openxmlformats.org/officeDocument/2006/relationships/slideLayout" Target="../slideLayouts/slideLayout2.xml"/><Relationship Id="rId4" Type="http://schemas.openxmlformats.org/officeDocument/2006/relationships/hyperlink" Target="http://www.city.ac.uk/law/courses/research/centre-for-the-study-of-legal-professional-practice/professional-ethics-foru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55650" y="3074988"/>
            <a:ext cx="7777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4000" b="1" dirty="0" smtClean="0"/>
              <a:t>Ethics and an </a:t>
            </a:r>
            <a:r>
              <a:rPr lang="en-GB" altLang="en-US" sz="4000" b="1" smtClean="0"/>
              <a:t>integrated curriculum</a:t>
            </a:r>
            <a:endParaRPr lang="en-GB" altLang="en-US" sz="4000" dirty="0">
              <a:solidFill>
                <a:srgbClr val="FF0000"/>
              </a:solidFill>
            </a:endParaRPr>
          </a:p>
        </p:txBody>
      </p:sp>
      <p:sp>
        <p:nvSpPr>
          <p:cNvPr id="2051" name="TextBox 2"/>
          <p:cNvSpPr txBox="1">
            <a:spLocks noChangeArrowheads="1"/>
          </p:cNvSpPr>
          <p:nvPr/>
        </p:nvSpPr>
        <p:spPr bwMode="auto">
          <a:xfrm>
            <a:off x="3059113" y="5084763"/>
            <a:ext cx="525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800" b="1">
                <a:latin typeface="Arial" charset="0"/>
              </a:rPr>
              <a:t>Nigel Duncan</a:t>
            </a:r>
          </a:p>
          <a:p>
            <a:pPr eaLnBrk="1" hangingPunct="1">
              <a:spcBef>
                <a:spcPct val="0"/>
              </a:spcBef>
              <a:buFontTx/>
              <a:buNone/>
            </a:pPr>
            <a:r>
              <a:rPr lang="en-GB" altLang="en-US" sz="2000">
                <a:latin typeface="Arial" charset="0"/>
              </a:rPr>
              <a:t>Professor of Legal Education</a:t>
            </a:r>
          </a:p>
        </p:txBody>
      </p:sp>
      <p:pic>
        <p:nvPicPr>
          <p:cNvPr id="2052" name="Picture 1" descr="cl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930275"/>
            <a:ext cx="53038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b="1" dirty="0" smtClean="0"/>
              <a:t>The traditional model of legal education</a:t>
            </a:r>
          </a:p>
        </p:txBody>
      </p:sp>
      <p:sp>
        <p:nvSpPr>
          <p:cNvPr id="23555" name="Content Placeholder 2"/>
          <p:cNvSpPr>
            <a:spLocks noGrp="1"/>
          </p:cNvSpPr>
          <p:nvPr>
            <p:ph idx="1"/>
          </p:nvPr>
        </p:nvSpPr>
        <p:spPr/>
        <p:txBody>
          <a:bodyPr/>
          <a:lstStyle/>
          <a:p>
            <a:pPr marL="0" indent="0">
              <a:buFont typeface="Arial" charset="0"/>
              <a:buNone/>
            </a:pPr>
            <a:r>
              <a:rPr lang="en-GB" altLang="en-US" dirty="0" smtClean="0"/>
              <a:t>‘Repetitive, incoherent between years and without planned incremental development, and narrowly focused on doctrine rather than skills, theory, values or attitudes …’</a:t>
            </a:r>
          </a:p>
          <a:p>
            <a:pPr marL="0" indent="0">
              <a:buFont typeface="Arial" charset="0"/>
              <a:buNone/>
            </a:pPr>
            <a:r>
              <a:rPr lang="en-GB" altLang="en-US" dirty="0" smtClean="0"/>
              <a:t>(</a:t>
            </a:r>
            <a:r>
              <a:rPr lang="en-GB" altLang="en-US" dirty="0" err="1" smtClean="0"/>
              <a:t>Johnstone</a:t>
            </a:r>
            <a:r>
              <a:rPr lang="en-GB" altLang="en-US" dirty="0" smtClean="0"/>
              <a:t> 2011, 3</a:t>
            </a:r>
            <a:r>
              <a:rPr lang="en-GB" altLang="en-US" dirty="0" smtClean="0"/>
              <a:t>)</a:t>
            </a:r>
          </a:p>
          <a:p>
            <a:pPr marL="0" indent="0">
              <a:buFont typeface="Arial" charset="0"/>
              <a:buNone/>
            </a:pPr>
            <a:endParaRPr lang="en-GB"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p>
        </p:txBody>
      </p:sp>
      <p:sp>
        <p:nvSpPr>
          <p:cNvPr id="24579" name="Content Placeholder 2"/>
          <p:cNvSpPr>
            <a:spLocks noGrp="1"/>
          </p:cNvSpPr>
          <p:nvPr>
            <p:ph idx="1"/>
          </p:nvPr>
        </p:nvSpPr>
        <p:spPr>
          <a:xfrm>
            <a:off x="395536" y="1600200"/>
            <a:ext cx="8229600" cy="4525963"/>
          </a:xfrm>
        </p:spPr>
        <p:txBody>
          <a:bodyPr/>
          <a:lstStyle/>
          <a:p>
            <a:pPr marL="0" indent="0">
              <a:buFont typeface="Arial" charset="0"/>
              <a:buNone/>
            </a:pPr>
            <a:r>
              <a:rPr lang="en-GB" altLang="en-US" sz="2800" dirty="0" smtClean="0"/>
              <a:t>Students are taught the same type of material – a detailed analysis of common law rules – and are given the same kind of assessment – examinations testing mastery of the legal rules and their application to hypothetical problems – semester after semester, in much the same way … The only thing that changes between subjects and between semesters in the student’s progression through the degree is the substantive rules which forms the content of the subjects. </a:t>
            </a:r>
          </a:p>
          <a:p>
            <a:pPr marL="0" indent="0">
              <a:buFont typeface="Arial" charset="0"/>
              <a:buNone/>
            </a:pPr>
            <a:r>
              <a:rPr lang="en-GB" altLang="en-US" sz="2800" dirty="0" smtClean="0"/>
              <a:t>(Keyes &amp; </a:t>
            </a:r>
            <a:r>
              <a:rPr lang="en-GB" altLang="en-US" sz="2800" dirty="0" err="1" smtClean="0"/>
              <a:t>Johnstone</a:t>
            </a:r>
            <a:r>
              <a:rPr lang="en-GB" altLang="en-US" sz="2800" dirty="0" smtClean="0"/>
              <a:t>, 2004, 539)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dirty="0" smtClean="0"/>
              <a:t>A vertical curriculum</a:t>
            </a:r>
          </a:p>
        </p:txBody>
      </p:sp>
      <p:sp>
        <p:nvSpPr>
          <p:cNvPr id="25603" name="Content Placeholder 2"/>
          <p:cNvSpPr>
            <a:spLocks noGrp="1"/>
          </p:cNvSpPr>
          <p:nvPr>
            <p:ph idx="1"/>
          </p:nvPr>
        </p:nvSpPr>
        <p:spPr>
          <a:xfrm>
            <a:off x="457200" y="1268760"/>
            <a:ext cx="8229600" cy="4857403"/>
          </a:xfrm>
        </p:spPr>
        <p:txBody>
          <a:bodyPr/>
          <a:lstStyle/>
          <a:p>
            <a:pPr marL="0" indent="0">
              <a:buNone/>
            </a:pPr>
            <a:r>
              <a:rPr lang="en-GB" sz="2400" dirty="0"/>
              <a:t>In each vertical subject, students are required:</a:t>
            </a:r>
          </a:p>
          <a:p>
            <a:pPr marL="0" indent="0">
              <a:buNone/>
            </a:pPr>
            <a:r>
              <a:rPr lang="en-GB" sz="2400" dirty="0"/>
              <a:t>1. in the early years of the undergraduate program to engage with </a:t>
            </a:r>
            <a:r>
              <a:rPr lang="en-GB" sz="2400" dirty="0" smtClean="0"/>
              <a:t>the basic </a:t>
            </a:r>
            <a:r>
              <a:rPr lang="en-GB" sz="2400" dirty="0"/>
              <a:t>principles governing its subject matter and skills;</a:t>
            </a:r>
          </a:p>
          <a:p>
            <a:pPr marL="0" indent="0">
              <a:buNone/>
            </a:pPr>
            <a:r>
              <a:rPr lang="en-GB" sz="2400" dirty="0"/>
              <a:t>2. in later years to engage with more advanced principles and skills, </a:t>
            </a:r>
            <a:r>
              <a:rPr lang="en-GB" sz="2400" dirty="0" smtClean="0"/>
              <a:t>and the </a:t>
            </a:r>
            <a:r>
              <a:rPr lang="en-GB" sz="2400" dirty="0"/>
              <a:t>relationship between these principles and skills and other </a:t>
            </a:r>
            <a:r>
              <a:rPr lang="en-GB" sz="2400" dirty="0" smtClean="0"/>
              <a:t>principles and </a:t>
            </a:r>
            <a:r>
              <a:rPr lang="en-GB" sz="2400" dirty="0"/>
              <a:t>skills;</a:t>
            </a:r>
          </a:p>
          <a:p>
            <a:pPr marL="0" indent="0">
              <a:buNone/>
            </a:pPr>
            <a:r>
              <a:rPr lang="en-GB" sz="2400" dirty="0"/>
              <a:t>3. at all stages of the program to use and practice the principles; and</a:t>
            </a:r>
          </a:p>
          <a:p>
            <a:pPr marL="0" indent="0">
              <a:buNone/>
            </a:pPr>
            <a:r>
              <a:rPr lang="en-GB" sz="2400" dirty="0"/>
              <a:t>4. at all stages to undertake assessment tasks in relation to the skill </a:t>
            </a:r>
            <a:r>
              <a:rPr lang="en-GB" sz="2400" dirty="0" smtClean="0"/>
              <a:t>and/or subject matter.</a:t>
            </a:r>
          </a:p>
          <a:p>
            <a:pPr marL="0" indent="0">
              <a:buNone/>
            </a:pPr>
            <a:r>
              <a:rPr lang="en-GB" altLang="en-US" sz="2400" dirty="0" smtClean="0"/>
              <a:t>(</a:t>
            </a:r>
            <a:r>
              <a:rPr lang="en-GB" altLang="en-US" sz="2400" dirty="0" err="1" smtClean="0"/>
              <a:t>Johnstone</a:t>
            </a:r>
            <a:r>
              <a:rPr lang="en-GB" altLang="en-US" sz="2400" dirty="0" smtClean="0"/>
              <a:t> , 2011, 17</a:t>
            </a:r>
            <a:r>
              <a:rPr lang="en-GB" altLang="en-US" sz="2400" dirty="0" smtClean="0"/>
              <a:t>)</a:t>
            </a:r>
          </a:p>
          <a:p>
            <a:pPr marL="0" indent="0">
              <a:buNone/>
            </a:pPr>
            <a:endParaRPr lang="en-GB" altLang="en-US" sz="2400" dirty="0"/>
          </a:p>
          <a:p>
            <a:pPr marL="0" indent="0">
              <a:buNone/>
            </a:pPr>
            <a:r>
              <a:rPr lang="en-GB" altLang="en-US" sz="2400" dirty="0"/>
              <a:t>And see Giddings </a:t>
            </a:r>
            <a:r>
              <a:rPr lang="en-GB" altLang="en-US" sz="2400" dirty="0" smtClean="0"/>
              <a:t>2013 on clinic’s integral nature. </a:t>
            </a:r>
            <a:endParaRPr lang="en-GB" altLang="en-US" sz="2400" dirty="0"/>
          </a:p>
          <a:p>
            <a:pPr marL="0" indent="0">
              <a:buNone/>
            </a:pPr>
            <a:endParaRPr lang="en-GB" alt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908" y="1"/>
            <a:ext cx="8939588" cy="609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6237312"/>
            <a:ext cx="3168352" cy="369332"/>
          </a:xfrm>
          <a:prstGeom prst="rect">
            <a:avLst/>
          </a:prstGeom>
          <a:noFill/>
        </p:spPr>
        <p:txBody>
          <a:bodyPr wrap="square" rtlCol="0">
            <a:spAutoFit/>
          </a:bodyPr>
          <a:lstStyle/>
          <a:p>
            <a:r>
              <a:rPr lang="en-GB" dirty="0" smtClean="0"/>
              <a:t>Richard </a:t>
            </a:r>
            <a:r>
              <a:rPr lang="en-GB" dirty="0" err="1" smtClean="0"/>
              <a:t>Johnstone</a:t>
            </a:r>
            <a:r>
              <a:rPr lang="en-GB" dirty="0" smtClean="0"/>
              <a:t>, 2011, 17</a:t>
            </a:r>
            <a:endParaRPr lang="en-GB" dirty="0"/>
          </a:p>
        </p:txBody>
      </p:sp>
    </p:spTree>
    <p:extLst>
      <p:ext uri="{BB962C8B-B14F-4D97-AF65-F5344CB8AC3E}">
        <p14:creationId xmlns:p14="http://schemas.microsoft.com/office/powerpoint/2010/main" val="210322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08720"/>
          </a:xfrm>
        </p:spPr>
        <p:txBody>
          <a:bodyPr/>
          <a:lstStyle/>
          <a:p>
            <a:r>
              <a:rPr lang="en-GB" altLang="en-US" sz="3600" b="1" dirty="0" smtClean="0"/>
              <a:t>References </a:t>
            </a:r>
          </a:p>
        </p:txBody>
      </p:sp>
      <p:sp>
        <p:nvSpPr>
          <p:cNvPr id="28675" name="Content Placeholder 2"/>
          <p:cNvSpPr>
            <a:spLocks noGrp="1"/>
          </p:cNvSpPr>
          <p:nvPr>
            <p:ph idx="1"/>
          </p:nvPr>
        </p:nvSpPr>
        <p:spPr>
          <a:xfrm>
            <a:off x="251520" y="908720"/>
            <a:ext cx="8640960" cy="5688632"/>
          </a:xfrm>
        </p:spPr>
        <p:txBody>
          <a:bodyPr/>
          <a:lstStyle/>
          <a:p>
            <a:pPr marL="0" indent="0">
              <a:buNone/>
            </a:pPr>
            <a:r>
              <a:rPr lang="en-GB" sz="1700" dirty="0" smtClean="0"/>
              <a:t>Francis Bacon, 1597</a:t>
            </a:r>
            <a:r>
              <a:rPr lang="en-GB" sz="1700" i="1" dirty="0" smtClean="0"/>
              <a:t>, </a:t>
            </a:r>
            <a:r>
              <a:rPr lang="en-GB" sz="1700" i="1" dirty="0" err="1" smtClean="0"/>
              <a:t>Mediationes</a:t>
            </a:r>
            <a:r>
              <a:rPr lang="en-GB" sz="1700" i="1" dirty="0" smtClean="0"/>
              <a:t> </a:t>
            </a:r>
            <a:r>
              <a:rPr lang="en-GB" sz="1700" i="1" dirty="0" err="1" smtClean="0"/>
              <a:t>Sacrae</a:t>
            </a:r>
            <a:r>
              <a:rPr lang="en-GB" sz="1700" i="1" dirty="0" smtClean="0"/>
              <a:t>, ‘On Heresies</a:t>
            </a:r>
            <a:r>
              <a:rPr lang="en-GB" sz="1700" i="1" dirty="0"/>
              <a:t>’</a:t>
            </a:r>
            <a:r>
              <a:rPr lang="en-GB" sz="1700" i="1" dirty="0" smtClean="0"/>
              <a:t>. </a:t>
            </a:r>
            <a:r>
              <a:rPr lang="en-GB" sz="1700" i="1" dirty="0" smtClean="0">
                <a:hlinkClick r:id="rId2"/>
              </a:rPr>
              <a:t>http</a:t>
            </a:r>
            <a:r>
              <a:rPr lang="en-GB" sz="1700" i="1" dirty="0">
                <a:hlinkClick r:id="rId2"/>
              </a:rPr>
              <a:t>://en.wikisource.org/wiki/Meditationes_sacrae#</a:t>
            </a:r>
            <a:r>
              <a:rPr lang="en-GB" sz="1700" i="1" dirty="0" smtClean="0">
                <a:hlinkClick r:id="rId2"/>
              </a:rPr>
              <a:t>11</a:t>
            </a:r>
            <a:r>
              <a:rPr lang="en-GB" sz="1700" i="1" dirty="0" smtClean="0"/>
              <a:t> </a:t>
            </a:r>
            <a:endParaRPr lang="en-GB" sz="1700" dirty="0" smtClean="0"/>
          </a:p>
          <a:p>
            <a:pPr marL="0" indent="0">
              <a:buNone/>
            </a:pPr>
            <a:r>
              <a:rPr lang="en-GB" altLang="en-US" sz="1700" dirty="0" smtClean="0"/>
              <a:t>Graham </a:t>
            </a:r>
            <a:r>
              <a:rPr lang="en-GB" altLang="en-US" sz="1700" dirty="0"/>
              <a:t>Ferris, 2014, </a:t>
            </a:r>
            <a:r>
              <a:rPr lang="en-GB" altLang="en-US" sz="1700" i="1" dirty="0"/>
              <a:t>Values ethics and legal ethics: The QLD and LETR recommendations 6, 7, 10 and 11,</a:t>
            </a:r>
            <a:r>
              <a:rPr lang="en-GB" altLang="en-US" sz="1700" dirty="0"/>
              <a:t> 48 Law Teacher, </a:t>
            </a:r>
            <a:r>
              <a:rPr lang="en-GB" altLang="en-US" sz="1700" dirty="0" smtClean="0"/>
              <a:t>20</a:t>
            </a:r>
            <a:r>
              <a:rPr lang="en-GB" altLang="en-US" sz="1700" dirty="0" smtClean="0"/>
              <a:t>.</a:t>
            </a:r>
          </a:p>
          <a:p>
            <a:pPr marL="0" indent="0">
              <a:buNone/>
            </a:pPr>
            <a:r>
              <a:rPr lang="en-GB" altLang="en-US" sz="1700" dirty="0" smtClean="0"/>
              <a:t>Jeff Giddings, 2013, </a:t>
            </a:r>
            <a:r>
              <a:rPr lang="en-GB" altLang="en-US" sz="1700" i="1" dirty="0" smtClean="0"/>
              <a:t>Promoting Justice Through Clinical Legal Education</a:t>
            </a:r>
            <a:r>
              <a:rPr lang="en-GB" altLang="en-US" sz="1700" dirty="0" smtClean="0"/>
              <a:t>, </a:t>
            </a:r>
            <a:r>
              <a:rPr lang="en-GB" altLang="en-US" sz="1700" dirty="0" err="1" smtClean="0"/>
              <a:t>ch</a:t>
            </a:r>
            <a:r>
              <a:rPr lang="en-GB" altLang="en-US" sz="1700" dirty="0" smtClean="0"/>
              <a:t> 2, Melbourne: Justice Press</a:t>
            </a:r>
            <a:endParaRPr lang="en-GB" altLang="en-US" sz="1700" dirty="0" smtClean="0"/>
          </a:p>
          <a:p>
            <a:pPr marL="0" indent="0">
              <a:buNone/>
            </a:pPr>
            <a:r>
              <a:rPr lang="en-GB" altLang="en-US" sz="1700" dirty="0"/>
              <a:t>John Harman, Basecamp Legal Education Hub, </a:t>
            </a:r>
            <a:r>
              <a:rPr lang="en-GB" altLang="en-US" sz="1700" dirty="0">
                <a:hlinkClick r:id="rId3"/>
              </a:rPr>
              <a:t>https://basecamp.com</a:t>
            </a:r>
            <a:r>
              <a:rPr lang="en-GB" altLang="en-US" sz="1700" dirty="0"/>
              <a:t>. </a:t>
            </a:r>
          </a:p>
          <a:p>
            <a:pPr marL="0" indent="0">
              <a:buNone/>
            </a:pPr>
            <a:r>
              <a:rPr lang="en-GB" altLang="en-US" sz="1700" dirty="0"/>
              <a:t>Richard </a:t>
            </a:r>
            <a:r>
              <a:rPr lang="en-GB" altLang="en-US" sz="1700" dirty="0" err="1"/>
              <a:t>Johnstone</a:t>
            </a:r>
            <a:r>
              <a:rPr lang="en-GB" altLang="en-US" sz="1700" dirty="0"/>
              <a:t>, 2011, </a:t>
            </a:r>
            <a:r>
              <a:rPr lang="en-GB" altLang="en-US" sz="1700" i="1" dirty="0"/>
              <a:t>Whole-of-Curriculum Design in Law,</a:t>
            </a:r>
            <a:r>
              <a:rPr lang="en-GB" altLang="en-US" sz="1700" dirty="0"/>
              <a:t> in </a:t>
            </a:r>
            <a:r>
              <a:rPr lang="en-GB" altLang="en-US" sz="1700" dirty="0" err="1"/>
              <a:t>Kift</a:t>
            </a:r>
            <a:r>
              <a:rPr lang="en-GB" altLang="en-US" sz="1700" dirty="0"/>
              <a:t>, S; </a:t>
            </a:r>
            <a:r>
              <a:rPr lang="en-GB" altLang="en-US" sz="1700" dirty="0" err="1"/>
              <a:t>Cowley</a:t>
            </a:r>
            <a:r>
              <a:rPr lang="en-GB" altLang="en-US" sz="1700" dirty="0"/>
              <a:t>, J; </a:t>
            </a:r>
            <a:r>
              <a:rPr lang="en-GB" altLang="en-US" sz="1700" dirty="0" err="1"/>
              <a:t>Sanson</a:t>
            </a:r>
            <a:r>
              <a:rPr lang="en-GB" altLang="en-US" sz="1700" dirty="0"/>
              <a:t>, M and Watson, P, (</a:t>
            </a:r>
            <a:r>
              <a:rPr lang="en-GB" altLang="en-US" sz="1700" dirty="0" err="1"/>
              <a:t>eds</a:t>
            </a:r>
            <a:r>
              <a:rPr lang="en-GB" altLang="en-US" sz="1700" dirty="0"/>
              <a:t>) ‘Excellence and Innovation in Legal Education’, Lexis </a:t>
            </a:r>
            <a:r>
              <a:rPr lang="en-GB" altLang="en-US" sz="1700" dirty="0" err="1"/>
              <a:t>Nexis</a:t>
            </a:r>
            <a:r>
              <a:rPr lang="en-GB" altLang="en-US" sz="1700" dirty="0"/>
              <a:t>, 2 - 29. </a:t>
            </a:r>
          </a:p>
          <a:p>
            <a:pPr marL="0" indent="0">
              <a:buNone/>
            </a:pPr>
            <a:r>
              <a:rPr lang="en-GB" altLang="en-US" sz="1700" dirty="0"/>
              <a:t>Mary Keyes &amp; Richard </a:t>
            </a:r>
            <a:r>
              <a:rPr lang="en-GB" altLang="en-US" sz="1700" dirty="0" err="1"/>
              <a:t>Johnstone</a:t>
            </a:r>
            <a:r>
              <a:rPr lang="en-GB" altLang="en-US" sz="1700" dirty="0"/>
              <a:t>, 2004, </a:t>
            </a:r>
            <a:r>
              <a:rPr lang="en-GB" altLang="en-US" sz="1700" i="1" dirty="0"/>
              <a:t>Changing Legal Education: Rhetoric, Reality and Prospects for the Future</a:t>
            </a:r>
            <a:r>
              <a:rPr lang="en-GB" altLang="en-US" sz="1700" dirty="0"/>
              <a:t> 26(4) Sydney Law Review 537.</a:t>
            </a:r>
          </a:p>
          <a:p>
            <a:pPr marL="0" indent="0">
              <a:buNone/>
            </a:pPr>
            <a:r>
              <a:rPr lang="en-GB" altLang="en-US" sz="1700" dirty="0"/>
              <a:t>Legal Services Board, 2013, Increasing Flexibility in Legal Education and Training. </a:t>
            </a:r>
            <a:r>
              <a:rPr lang="en-GB" altLang="en-US" sz="1700" dirty="0">
                <a:hlinkClick r:id="rId4"/>
              </a:rPr>
              <a:t>http://www.legalservicesboard.org.uk/what_we_do/consultations/open/pdf/20130918_consultation_paper_on_guidance_for_education_and_training_FINAL_for_publication.pdf</a:t>
            </a:r>
            <a:r>
              <a:rPr lang="en-GB" altLang="en-US" sz="1700" dirty="0"/>
              <a:t>. </a:t>
            </a:r>
          </a:p>
          <a:p>
            <a:pPr marL="0" indent="0">
              <a:buNone/>
            </a:pPr>
            <a:r>
              <a:rPr lang="en-GB" sz="1700" dirty="0"/>
              <a:t>Carrie </a:t>
            </a:r>
            <a:r>
              <a:rPr lang="en-GB" sz="1700" dirty="0" err="1"/>
              <a:t>Menkel</a:t>
            </a:r>
            <a:r>
              <a:rPr lang="en-GB" sz="1700" dirty="0"/>
              <a:t>-Meadow, 1991 Can a Law Teacher Avoid Teaching Legal Ethics? 41 Journal of Legal Education 3. </a:t>
            </a:r>
          </a:p>
          <a:p>
            <a:pPr marL="0" indent="0">
              <a:buNone/>
            </a:pPr>
            <a:r>
              <a:rPr lang="en-GB" altLang="en-US" sz="1700" dirty="0"/>
              <a:t>Carrie </a:t>
            </a:r>
            <a:r>
              <a:rPr lang="en-GB" altLang="en-US" sz="1700" dirty="0" err="1"/>
              <a:t>Menkel</a:t>
            </a:r>
            <a:r>
              <a:rPr lang="en-GB" altLang="en-US" sz="1700" dirty="0"/>
              <a:t>-Meadow, 2013, </a:t>
            </a:r>
            <a:r>
              <a:rPr lang="en-GB" altLang="en-US" sz="1700" i="1" dirty="0"/>
              <a:t>Crisis in Legal Education or the Other Things Law Students should be Learning and Doing</a:t>
            </a:r>
            <a:r>
              <a:rPr lang="en-GB" altLang="en-US" sz="1700" dirty="0"/>
              <a:t>, 45 </a:t>
            </a:r>
            <a:r>
              <a:rPr lang="en-GB" altLang="en-US" sz="1700" dirty="0" err="1"/>
              <a:t>McGeorge</a:t>
            </a:r>
            <a:r>
              <a:rPr lang="en-GB" altLang="en-US" sz="1700" dirty="0"/>
              <a:t> L Rev 133-160.</a:t>
            </a:r>
          </a:p>
          <a:p>
            <a:pPr marL="0" indent="0">
              <a:buNone/>
            </a:pPr>
            <a:r>
              <a:rPr lang="en-GB" sz="1700" dirty="0"/>
              <a:t>William Sullivan, Anne Colby, Judith Welch Wegner, Lloyd Bond, Lee S. Shulman, 2007, </a:t>
            </a:r>
            <a:r>
              <a:rPr lang="en-GB" sz="1700" i="1" dirty="0"/>
              <a:t>Educating Lawyers: Preparation for the Profession of Law</a:t>
            </a:r>
            <a:r>
              <a:rPr lang="en-GB" sz="1700" dirty="0"/>
              <a:t>, </a:t>
            </a:r>
            <a:r>
              <a:rPr lang="en-GB" sz="1700" dirty="0" err="1"/>
              <a:t>Jossey</a:t>
            </a:r>
            <a:r>
              <a:rPr lang="en-GB" sz="1700" dirty="0"/>
              <a:t>-Bass.</a:t>
            </a:r>
            <a:endParaRPr lang="en-GB" altLang="en-US" sz="1700" dirty="0"/>
          </a:p>
          <a:p>
            <a:pPr marL="0" indent="0">
              <a:buNone/>
            </a:pPr>
            <a:endParaRPr lang="en-GB" altLang="en-US" sz="1800" dirty="0"/>
          </a:p>
          <a:p>
            <a:pPr marL="0" indent="0">
              <a:buNone/>
            </a:pPr>
            <a:endParaRPr lang="en-GB" altLang="en-US" sz="1800" dirty="0"/>
          </a:p>
          <a:p>
            <a:pPr marL="0" indent="0">
              <a:buNone/>
            </a:pPr>
            <a:endParaRPr lang="en-GB"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b="1" dirty="0" smtClean="0"/>
              <a:t>Contacts</a:t>
            </a:r>
            <a:endParaRPr lang="en-GB" b="1" dirty="0"/>
          </a:p>
        </p:txBody>
      </p:sp>
      <p:sp>
        <p:nvSpPr>
          <p:cNvPr id="3" name="Content Placeholder 2"/>
          <p:cNvSpPr>
            <a:spLocks noGrp="1"/>
          </p:cNvSpPr>
          <p:nvPr>
            <p:ph idx="1"/>
          </p:nvPr>
        </p:nvSpPr>
        <p:spPr>
          <a:xfrm>
            <a:off x="457200" y="1052736"/>
            <a:ext cx="8229600" cy="5073427"/>
          </a:xfrm>
        </p:spPr>
        <p:txBody>
          <a:bodyPr/>
          <a:lstStyle/>
          <a:p>
            <a:pPr marL="0" indent="0">
              <a:buNone/>
            </a:pPr>
            <a:r>
              <a:rPr lang="en-GB" sz="2400" dirty="0" smtClean="0"/>
              <a:t>Nigel Duncan: </a:t>
            </a:r>
            <a:r>
              <a:rPr lang="en-GB" sz="2400" dirty="0" smtClean="0">
                <a:hlinkClick r:id="rId2"/>
              </a:rPr>
              <a:t>n.j.duncan@city.ac.uk</a:t>
            </a:r>
            <a:endParaRPr lang="en-GB" sz="2400" dirty="0" smtClean="0"/>
          </a:p>
          <a:p>
            <a:pPr marL="0" indent="0">
              <a:buNone/>
            </a:pPr>
            <a:endParaRPr lang="en-GB" sz="2400" dirty="0"/>
          </a:p>
          <a:p>
            <a:pPr marL="0" indent="0">
              <a:buNone/>
            </a:pPr>
            <a:r>
              <a:rPr lang="en-GB" sz="2400" dirty="0" smtClean="0"/>
              <a:t>International Forum on Teaching Legal Ethics and Professionalism: </a:t>
            </a:r>
            <a:r>
              <a:rPr lang="en-GB" sz="2400" dirty="0" smtClean="0">
                <a:hlinkClick r:id="rId3"/>
              </a:rPr>
              <a:t>www.teachinglegalethics.org</a:t>
            </a:r>
            <a:endParaRPr lang="en-GB" sz="2400" dirty="0" smtClean="0"/>
          </a:p>
          <a:p>
            <a:pPr marL="0" indent="0">
              <a:buNone/>
            </a:pPr>
            <a:endParaRPr lang="en-GB" sz="2400" dirty="0"/>
          </a:p>
          <a:p>
            <a:pPr marL="0" indent="0">
              <a:buNone/>
            </a:pPr>
            <a:r>
              <a:rPr lang="en-GB" sz="2400" dirty="0" smtClean="0"/>
              <a:t>Legal Ethics Forum (in City </a:t>
            </a:r>
            <a:r>
              <a:rPr lang="en-GB" sz="2400" smtClean="0"/>
              <a:t>Law School’s </a:t>
            </a:r>
            <a:r>
              <a:rPr lang="en-GB" sz="2400" dirty="0" smtClean="0"/>
              <a:t>Centre for the Study of Legal Professional Practice)</a:t>
            </a:r>
          </a:p>
          <a:p>
            <a:pPr marL="0" indent="0">
              <a:buNone/>
            </a:pPr>
            <a:r>
              <a:rPr lang="en-GB" sz="2400" dirty="0">
                <a:hlinkClick r:id="rId4"/>
              </a:rPr>
              <a:t>http://www.city.ac.uk/law/courses/research/centre-for-the-study-of-legal-</a:t>
            </a:r>
            <a:r>
              <a:rPr lang="en-GB" sz="2400" dirty="0" smtClean="0">
                <a:hlinkClick r:id="rId4"/>
              </a:rPr>
              <a:t>professional</a:t>
            </a:r>
            <a:r>
              <a:rPr lang="en-GB" sz="2400" dirty="0">
                <a:hlinkClick r:id="rId4"/>
              </a:rPr>
              <a:t>-practice/professional-ethics-</a:t>
            </a:r>
            <a:r>
              <a:rPr lang="en-GB" sz="2400" dirty="0" smtClean="0">
                <a:hlinkClick r:id="rId4"/>
              </a:rPr>
              <a:t>forum</a:t>
            </a:r>
            <a:r>
              <a:rPr lang="en-GB" sz="2400" dirty="0" smtClean="0"/>
              <a:t> </a:t>
            </a:r>
          </a:p>
          <a:p>
            <a:pPr marL="0" indent="0">
              <a:buNone/>
            </a:pPr>
            <a:endParaRPr lang="en-GB" sz="2800" dirty="0" smtClean="0"/>
          </a:p>
          <a:p>
            <a:endParaRPr lang="en-GB" sz="2800" dirty="0"/>
          </a:p>
        </p:txBody>
      </p:sp>
    </p:spTree>
    <p:extLst>
      <p:ext uri="{BB962C8B-B14F-4D97-AF65-F5344CB8AC3E}">
        <p14:creationId xmlns:p14="http://schemas.microsoft.com/office/powerpoint/2010/main" val="280060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Legal Services Act 2007</a:t>
            </a:r>
            <a:br>
              <a:rPr lang="en-GB" b="1" dirty="0" smtClean="0"/>
            </a:br>
            <a:r>
              <a:rPr lang="en-GB" b="1" dirty="0" smtClean="0"/>
              <a:t>Regulatory objectives</a:t>
            </a:r>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sz="2800" dirty="0" smtClean="0"/>
              <a:t>S. 1 (1)(f</a:t>
            </a:r>
            <a:r>
              <a:rPr lang="en-GB" sz="2800" dirty="0"/>
              <a:t>) encouraging an independent, strong, diverse and effective legal profession</a:t>
            </a:r>
            <a:r>
              <a:rPr lang="en-GB" sz="2800" dirty="0" smtClean="0"/>
              <a:t>;</a:t>
            </a:r>
          </a:p>
          <a:p>
            <a:pPr marL="0" indent="0">
              <a:buNone/>
            </a:pPr>
            <a:r>
              <a:rPr lang="en-GB" b="1" dirty="0" smtClean="0"/>
              <a:t>Legal Services Board prioritisation:</a:t>
            </a:r>
          </a:p>
          <a:p>
            <a:pPr marL="0" indent="0">
              <a:buNone/>
            </a:pPr>
            <a:r>
              <a:rPr lang="en-GB" sz="2800" dirty="0" smtClean="0"/>
              <a:t>Education </a:t>
            </a:r>
            <a:r>
              <a:rPr lang="en-GB" sz="2800" dirty="0"/>
              <a:t>and training is one of a number of tools available to regulators to manage risk and support the delivery of the regulatory objectives set out in the Act. We consider this has particular relevance to two of the regulatory objectives - protecting and promoting the interests of consumers; and encouraging an independent, strong, diverse and effective legal profession. </a:t>
            </a:r>
            <a:r>
              <a:rPr lang="en-GB" sz="2800" dirty="0" smtClean="0"/>
              <a:t>(LSB, 2013, para 29)</a:t>
            </a:r>
            <a:endParaRPr lang="en-GB" sz="2800" dirty="0"/>
          </a:p>
        </p:txBody>
      </p:sp>
    </p:spTree>
    <p:extLst>
      <p:ext uri="{BB962C8B-B14F-4D97-AF65-F5344CB8AC3E}">
        <p14:creationId xmlns:p14="http://schemas.microsoft.com/office/powerpoint/2010/main" val="4266969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GB" b="1" dirty="0" smtClean="0"/>
              <a:t>Professional ethics and legal values</a:t>
            </a:r>
            <a:endParaRPr lang="en-GB" b="1" dirty="0"/>
          </a:p>
        </p:txBody>
      </p:sp>
      <p:sp>
        <p:nvSpPr>
          <p:cNvPr id="3" name="Content Placeholder 2"/>
          <p:cNvSpPr>
            <a:spLocks noGrp="1"/>
          </p:cNvSpPr>
          <p:nvPr>
            <p:ph idx="1"/>
          </p:nvPr>
        </p:nvSpPr>
        <p:spPr>
          <a:xfrm>
            <a:off x="539552" y="1556792"/>
            <a:ext cx="8229600" cy="4525963"/>
          </a:xfrm>
        </p:spPr>
        <p:txBody>
          <a:bodyPr/>
          <a:lstStyle/>
          <a:p>
            <a:pPr marL="0" indent="0">
              <a:buNone/>
            </a:pPr>
            <a:r>
              <a:rPr lang="en-GB" dirty="0" smtClean="0"/>
              <a:t>The </a:t>
            </a:r>
            <a:r>
              <a:rPr lang="en-GB" dirty="0"/>
              <a:t>centrality of professional ethics and legal values to practice across the regulated workforce is one of the clearest conclusions to be drawn from the LETR research </a:t>
            </a:r>
            <a:r>
              <a:rPr lang="en-GB" dirty="0" smtClean="0"/>
              <a:t>data – LETR Exec. Summary, p. xiii</a:t>
            </a:r>
          </a:p>
          <a:p>
            <a:pPr marL="0" indent="0">
              <a:buNone/>
            </a:pPr>
            <a:r>
              <a:rPr lang="en-GB" dirty="0"/>
              <a:t>The importance of ethics is signalled, to a high degree, throughout the qualitative data. Professional ethics, and its regulation, are seen as a critical defining feature of professional service. </a:t>
            </a:r>
            <a:r>
              <a:rPr lang="en-GB" dirty="0" smtClean="0"/>
              <a:t>– Report 2.71</a:t>
            </a:r>
          </a:p>
        </p:txBody>
      </p:sp>
    </p:spTree>
    <p:extLst>
      <p:ext uri="{BB962C8B-B14F-4D97-AF65-F5344CB8AC3E}">
        <p14:creationId xmlns:p14="http://schemas.microsoft.com/office/powerpoint/2010/main" val="174597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key LETR recommendations</a:t>
            </a:r>
            <a:endParaRPr lang="en-GB" b="1" dirty="0"/>
          </a:p>
        </p:txBody>
      </p:sp>
      <p:sp>
        <p:nvSpPr>
          <p:cNvPr id="3" name="Content Placeholder 2"/>
          <p:cNvSpPr>
            <a:spLocks noGrp="1"/>
          </p:cNvSpPr>
          <p:nvPr>
            <p:ph idx="1"/>
          </p:nvPr>
        </p:nvSpPr>
        <p:spPr/>
        <p:txBody>
          <a:bodyPr/>
          <a:lstStyle/>
          <a:p>
            <a:pPr marL="0" indent="0">
              <a:buNone/>
            </a:pPr>
            <a:r>
              <a:rPr lang="en-GB" sz="2800" dirty="0" smtClean="0"/>
              <a:t>Recommendation 6: LSET schemes should include appropriate learning outcomes in respect of professional ethics, legal research, and the demonstration of a range of written and oral communication skills. </a:t>
            </a:r>
          </a:p>
          <a:p>
            <a:pPr marL="0" indent="0">
              <a:buNone/>
            </a:pPr>
            <a:r>
              <a:rPr lang="en-GB" sz="2800" dirty="0" smtClean="0"/>
              <a:t>Recommendation 7: The learning outcomes at initial stages of LSET should include reference (as appropriate to the individual practitioner’s role) to an understanding of the relationship between morality and law, the values underpinning the legal system, and the role of lawyers in relation to those values.  </a:t>
            </a:r>
          </a:p>
          <a:p>
            <a:pPr marL="0" indent="0">
              <a:buNone/>
            </a:pPr>
            <a:endParaRPr lang="en-GB" dirty="0"/>
          </a:p>
        </p:txBody>
      </p:sp>
    </p:spTree>
    <p:extLst>
      <p:ext uri="{BB962C8B-B14F-4D97-AF65-F5344CB8AC3E}">
        <p14:creationId xmlns:p14="http://schemas.microsoft.com/office/powerpoint/2010/main" val="291285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b="1" smtClean="0"/>
              <a:t>Knowledge of Professional Codes</a:t>
            </a:r>
          </a:p>
        </p:txBody>
      </p:sp>
      <p:pic>
        <p:nvPicPr>
          <p:cNvPr id="3075" name="Picture 4" descr="DSCN05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341438"/>
            <a:ext cx="7489825"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Box 4"/>
          <p:cNvSpPr txBox="1">
            <a:spLocks noChangeArrowheads="1"/>
          </p:cNvSpPr>
          <p:nvPr/>
        </p:nvSpPr>
        <p:spPr bwMode="auto">
          <a:xfrm>
            <a:off x="874713" y="5949950"/>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b="1"/>
              <a:t>Keeps about as well as fish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itself is power”</a:t>
            </a:r>
            <a:br>
              <a:rPr lang="en-US" b="1" dirty="0" smtClean="0"/>
            </a:br>
            <a:r>
              <a:rPr lang="en-US" dirty="0" smtClean="0"/>
              <a:t>						</a:t>
            </a:r>
            <a:r>
              <a:rPr lang="en-US" sz="2000" b="1" dirty="0" smtClean="0"/>
              <a:t>(Bacon 1597)</a:t>
            </a:r>
            <a:endParaRPr lang="en-US" sz="2000" b="1" dirty="0"/>
          </a:p>
        </p:txBody>
      </p:sp>
      <p:sp>
        <p:nvSpPr>
          <p:cNvPr id="3" name="Content Placeholder 2"/>
          <p:cNvSpPr>
            <a:spLocks noGrp="1"/>
          </p:cNvSpPr>
          <p:nvPr>
            <p:ph idx="1"/>
          </p:nvPr>
        </p:nvSpPr>
        <p:spPr/>
        <p:txBody>
          <a:bodyPr/>
          <a:lstStyle/>
          <a:p>
            <a:pPr marL="0" indent="0">
              <a:buNone/>
            </a:pPr>
            <a:r>
              <a:rPr lang="en-US" sz="2800" dirty="0" smtClean="0"/>
              <a:t>Legal education can:</a:t>
            </a:r>
          </a:p>
          <a:p>
            <a:r>
              <a:rPr lang="en-US" sz="2800" dirty="0" smtClean="0"/>
              <a:t>Give students the skills to use that power, and</a:t>
            </a:r>
          </a:p>
          <a:p>
            <a:r>
              <a:rPr lang="en-US" sz="2800" dirty="0" smtClean="0"/>
              <a:t> the values to use it well. </a:t>
            </a:r>
          </a:p>
          <a:p>
            <a:pPr marL="0" indent="0">
              <a:buFont typeface="Arial" pitchFamily="34" charset="0"/>
              <a:buNone/>
              <a:defRPr/>
            </a:pPr>
            <a:r>
              <a:rPr lang="en-GB" sz="2800" b="1" dirty="0"/>
              <a:t>Carrie </a:t>
            </a:r>
            <a:r>
              <a:rPr lang="en-GB" sz="2800" b="1" dirty="0" err="1"/>
              <a:t>Menkel</a:t>
            </a:r>
            <a:r>
              <a:rPr lang="en-GB" sz="2800" b="1" dirty="0"/>
              <a:t>-Meadow, 2013:</a:t>
            </a:r>
          </a:p>
          <a:p>
            <a:pPr marL="0" indent="0">
              <a:buFont typeface="Arial" pitchFamily="34" charset="0"/>
              <a:buNone/>
              <a:defRPr/>
            </a:pPr>
            <a:r>
              <a:rPr lang="en-GB" sz="2800" dirty="0"/>
              <a:t>‘In my view, what modern legal education should prepare students for is a set of values and skills that are informed by what “legal” values and law offer to deal with what are essentially human needs.’</a:t>
            </a:r>
          </a:p>
          <a:p>
            <a:pPr>
              <a:buFont typeface="Arial" pitchFamily="34" charset="0"/>
              <a:buChar char="•"/>
              <a:defRPr/>
            </a:pPr>
            <a:r>
              <a:rPr lang="en-GB" sz="2800" dirty="0"/>
              <a:t>Realisation of “justice”;</a:t>
            </a:r>
          </a:p>
          <a:p>
            <a:pPr>
              <a:buFont typeface="Arial" pitchFamily="34" charset="0"/>
              <a:buChar char="•"/>
              <a:defRPr/>
            </a:pPr>
            <a:r>
              <a:rPr lang="en-GB" sz="2800" dirty="0"/>
              <a:t>General “problem-solving” skills.</a:t>
            </a:r>
          </a:p>
          <a:p>
            <a:endParaRPr lang="en-US" sz="2800" dirty="0" smtClean="0"/>
          </a:p>
          <a:p>
            <a:endParaRPr lang="en-US" sz="2800" dirty="0" smtClean="0"/>
          </a:p>
        </p:txBody>
      </p:sp>
    </p:spTree>
    <p:extLst>
      <p:ext uri="{BB962C8B-B14F-4D97-AF65-F5344CB8AC3E}">
        <p14:creationId xmlns:p14="http://schemas.microsoft.com/office/powerpoint/2010/main" val="37939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b="1" dirty="0" smtClean="0"/>
              <a:t>Problem-solving skills</a:t>
            </a:r>
          </a:p>
        </p:txBody>
      </p:sp>
      <p:sp>
        <p:nvSpPr>
          <p:cNvPr id="3" name="Content Placeholder 2"/>
          <p:cNvSpPr>
            <a:spLocks noGrp="1"/>
          </p:cNvSpPr>
          <p:nvPr>
            <p:ph idx="1"/>
          </p:nvPr>
        </p:nvSpPr>
        <p:spPr/>
        <p:txBody>
          <a:bodyPr/>
          <a:lstStyle/>
          <a:p>
            <a:pPr marL="0" indent="0">
              <a:buFont typeface="Arial" pitchFamily="34" charset="0"/>
              <a:buNone/>
              <a:defRPr/>
            </a:pPr>
            <a:r>
              <a:rPr lang="en-GB" dirty="0" smtClean="0"/>
              <a:t>A sensitivity to:</a:t>
            </a:r>
          </a:p>
          <a:p>
            <a:pPr>
              <a:buFont typeface="Arial" pitchFamily="34" charset="0"/>
              <a:buChar char="•"/>
              <a:defRPr/>
            </a:pPr>
            <a:r>
              <a:rPr lang="en-GB" dirty="0" smtClean="0"/>
              <a:t>Fairness</a:t>
            </a:r>
          </a:p>
          <a:p>
            <a:pPr>
              <a:buFont typeface="Arial" pitchFamily="34" charset="0"/>
              <a:buChar char="•"/>
              <a:defRPr/>
            </a:pPr>
            <a:r>
              <a:rPr lang="en-GB" dirty="0" smtClean="0"/>
              <a:t>Peace</a:t>
            </a:r>
          </a:p>
          <a:p>
            <a:pPr>
              <a:buFont typeface="Arial" pitchFamily="34" charset="0"/>
              <a:buChar char="•"/>
              <a:defRPr/>
            </a:pPr>
            <a:r>
              <a:rPr lang="en-GB" dirty="0" smtClean="0"/>
              <a:t>Decision making</a:t>
            </a:r>
          </a:p>
          <a:p>
            <a:pPr>
              <a:buFont typeface="Arial" pitchFamily="34" charset="0"/>
              <a:buChar char="•"/>
              <a:defRPr/>
            </a:pPr>
            <a:r>
              <a:rPr lang="en-GB" dirty="0" smtClean="0"/>
              <a:t>Leadership, facilitation and management</a:t>
            </a:r>
          </a:p>
          <a:p>
            <a:pPr>
              <a:buFont typeface="Arial" pitchFamily="34" charset="0"/>
              <a:buChar char="•"/>
              <a:defRPr/>
            </a:pPr>
            <a:r>
              <a:rPr lang="en-GB" dirty="0" smtClean="0"/>
              <a:t>Creativity</a:t>
            </a:r>
          </a:p>
          <a:p>
            <a:pPr>
              <a:buFont typeface="Arial" pitchFamily="34" charset="0"/>
              <a:buChar char="•"/>
              <a:defRPr/>
            </a:pPr>
            <a:r>
              <a:rPr lang="en-GB" dirty="0" smtClean="0"/>
              <a:t>Counselling and collaboration</a:t>
            </a:r>
          </a:p>
          <a:p>
            <a:pPr>
              <a:buFont typeface="Arial" pitchFamily="34" charset="0"/>
              <a:buChar char="•"/>
              <a:defRPr/>
            </a:pPr>
            <a:r>
              <a:rPr lang="en-GB" dirty="0" smtClean="0"/>
              <a:t>Governance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Identity apprenticeship</a:t>
            </a:r>
            <a:endParaRPr lang="en-GB" b="1" dirty="0"/>
          </a:p>
        </p:txBody>
      </p:sp>
      <p:sp>
        <p:nvSpPr>
          <p:cNvPr id="3" name="Content Placeholder 2"/>
          <p:cNvSpPr>
            <a:spLocks noGrp="1"/>
          </p:cNvSpPr>
          <p:nvPr>
            <p:ph idx="1"/>
          </p:nvPr>
        </p:nvSpPr>
        <p:spPr/>
        <p:txBody>
          <a:bodyPr/>
          <a:lstStyle/>
          <a:p>
            <a:pPr marL="0" indent="0">
              <a:buNone/>
            </a:pPr>
            <a:r>
              <a:rPr lang="en-GB" sz="2400" dirty="0"/>
              <a:t>The third apprenticeship, which we call the apprenticeship of identity and purpose, introduces students to the purposes and attitudes that are guided by the values for which the professional community is responsible … it also shares aspects of liberal education in attempting to provide a wide, ethically sensitive perspective … the essential goal … is to teach the skills and inclinations, along with the ethical standards, social roles, and responsibilities … it is the ethical-social apprenticeship through which the student’s professional self can be … explored and </a:t>
            </a:r>
            <a:r>
              <a:rPr lang="en-GB" sz="2400" dirty="0" smtClean="0"/>
              <a:t>developed.</a:t>
            </a:r>
          </a:p>
          <a:p>
            <a:pPr marL="0" indent="0">
              <a:buNone/>
            </a:pPr>
            <a:r>
              <a:rPr lang="en-GB" sz="2400" dirty="0" smtClean="0"/>
              <a:t>(W Sullivan et al, 2007, 28, quoted in Ferris, 2014,)</a:t>
            </a:r>
            <a:endParaRPr lang="en-GB" sz="2400" dirty="0"/>
          </a:p>
        </p:txBody>
      </p:sp>
    </p:spTree>
    <p:extLst>
      <p:ext uri="{BB962C8B-B14F-4D97-AF65-F5344CB8AC3E}">
        <p14:creationId xmlns:p14="http://schemas.microsoft.com/office/powerpoint/2010/main" val="15372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dirty="0" smtClean="0"/>
              <a:t>An integrative function </a:t>
            </a:r>
          </a:p>
        </p:txBody>
      </p:sp>
      <p:sp>
        <p:nvSpPr>
          <p:cNvPr id="22531" name="Content Placeholder 2"/>
          <p:cNvSpPr>
            <a:spLocks noGrp="1"/>
          </p:cNvSpPr>
          <p:nvPr>
            <p:ph idx="1"/>
          </p:nvPr>
        </p:nvSpPr>
        <p:spPr>
          <a:xfrm>
            <a:off x="323850" y="1341438"/>
            <a:ext cx="8640763" cy="4784725"/>
          </a:xfrm>
        </p:spPr>
        <p:txBody>
          <a:bodyPr/>
          <a:lstStyle/>
          <a:p>
            <a:pPr marL="0" indent="0" eaLnBrk="1" hangingPunct="1">
              <a:buFont typeface="Arial" charset="0"/>
              <a:buNone/>
            </a:pPr>
            <a:r>
              <a:rPr lang="en-US" altLang="en-US" smtClean="0"/>
              <a:t>One of the problems with language learning is the way it is taught, very linear and strangely scaffolded. I see similar parallels with legal education in how the foundations are taught, seldom with the relational conceptual elements, I once explained to John Flood that I saw the teaching of legal education akin to teaching the human anatomy without explaining the interconnecting relationships - this week the foot, next week the heart and so forth. </a:t>
            </a:r>
          </a:p>
          <a:p>
            <a:pPr marL="0" indent="0" eaLnBrk="1" hangingPunct="1">
              <a:buFont typeface="Arial" charset="0"/>
              <a:buNone/>
            </a:pPr>
            <a:r>
              <a:rPr lang="en-US" altLang="en-US" smtClean="0"/>
              <a:t>(Jon Harman – Basecamp 19/12/13).</a:t>
            </a:r>
            <a:endParaRPr lang="en-GB" altLang="en-US" smtClean="0"/>
          </a:p>
          <a:p>
            <a:pPr marL="0" indent="0"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TotalTime>
  <Words>1125</Words>
  <Application>Microsoft Office PowerPoint</Application>
  <PresentationFormat>On-screen Show (4:3)</PresentationFormat>
  <Paragraphs>72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Legal Services Act 2007 Regulatory objectives </vt:lpstr>
      <vt:lpstr>Professional ethics and legal values</vt:lpstr>
      <vt:lpstr>The key LETR recommendations</vt:lpstr>
      <vt:lpstr>Knowledge of Professional Codes</vt:lpstr>
      <vt:lpstr>“Knowledge itself is power”       (Bacon 1597)</vt:lpstr>
      <vt:lpstr>Problem-solving skills</vt:lpstr>
      <vt:lpstr>Identity apprenticeship</vt:lpstr>
      <vt:lpstr>An integrative function </vt:lpstr>
      <vt:lpstr>The traditional model of legal education</vt:lpstr>
      <vt:lpstr>PowerPoint Presentation</vt:lpstr>
      <vt:lpstr>A vertical curriculum</vt:lpstr>
      <vt:lpstr>PowerPoint Presentation</vt:lpstr>
      <vt:lpstr>References </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Nigel</dc:creator>
  <cp:lastModifiedBy>Duncan, Nigel</cp:lastModifiedBy>
  <cp:revision>75</cp:revision>
  <cp:lastPrinted>2014-07-07T14:23:07Z</cp:lastPrinted>
  <dcterms:created xsi:type="dcterms:W3CDTF">2013-12-18T12:06:09Z</dcterms:created>
  <dcterms:modified xsi:type="dcterms:W3CDTF">2014-07-07T14:24:52Z</dcterms:modified>
</cp:coreProperties>
</file>