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62" r:id="rId4"/>
    <p:sldId id="263"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amp; Introduction" id="{A80FF67E-CF47-4CCD-AAD3-E1CD2D5868C6}">
          <p14:sldIdLst>
            <p14:sldId id="256"/>
            <p14:sldId id="261"/>
            <p14:sldId id="262"/>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57" d="100"/>
          <a:sy n="57" d="100"/>
        </p:scale>
        <p:origin x="78" y="13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7/8/2016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7/8/2016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7/8/2016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7/8/2016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7/8/2016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7/8/2016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7/8/2016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7/8/2016</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7/8/2016</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7/8/2016</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7/8/2016</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4" y="194734"/>
            <a:ext cx="8825658" cy="2277533"/>
          </a:xfrm>
        </p:spPr>
        <p:txBody>
          <a:bodyPr/>
          <a:lstStyle/>
          <a:p>
            <a:r>
              <a:rPr lang="en-CA" dirty="0"/>
              <a:t>An Epistemology for Legal Ethics</a:t>
            </a:r>
          </a:p>
        </p:txBody>
      </p:sp>
      <p:sp>
        <p:nvSpPr>
          <p:cNvPr id="3" name="Subtitle 2"/>
          <p:cNvSpPr>
            <a:spLocks noGrp="1"/>
          </p:cNvSpPr>
          <p:nvPr>
            <p:ph type="subTitle" idx="1"/>
          </p:nvPr>
        </p:nvSpPr>
        <p:spPr>
          <a:xfrm>
            <a:off x="1154954" y="2472267"/>
            <a:ext cx="9005045" cy="1013820"/>
          </a:xfrm>
        </p:spPr>
        <p:txBody>
          <a:bodyPr>
            <a:normAutofit/>
          </a:bodyPr>
          <a:lstStyle/>
          <a:p>
            <a:pPr algn="just"/>
            <a:r>
              <a:rPr lang="en-CA" sz="2400" dirty="0"/>
              <a:t>The Need for Intellectually Virtuous Lawyers</a:t>
            </a:r>
          </a:p>
        </p:txBody>
      </p:sp>
      <p:sp>
        <p:nvSpPr>
          <p:cNvPr id="5" name="TextBox 4"/>
          <p:cNvSpPr txBox="1"/>
          <p:nvPr/>
        </p:nvSpPr>
        <p:spPr>
          <a:xfrm>
            <a:off x="1154954" y="3486087"/>
            <a:ext cx="9496113" cy="1015663"/>
          </a:xfrm>
          <a:prstGeom prst="rect">
            <a:avLst/>
          </a:prstGeom>
          <a:noFill/>
        </p:spPr>
        <p:txBody>
          <a:bodyPr wrap="square" rtlCol="0">
            <a:spAutoFit/>
          </a:bodyPr>
          <a:lstStyle/>
          <a:p>
            <a:r>
              <a:rPr lang="en-US" sz="2800" dirty="0"/>
              <a:t>Emanuel Tucsa, PhD </a:t>
            </a:r>
            <a:r>
              <a:rPr lang="en-US" sz="2800"/>
              <a:t>Candidate </a:t>
            </a:r>
            <a:r>
              <a:rPr lang="en-US" sz="3200"/>
              <a:t>2018</a:t>
            </a:r>
            <a:endParaRPr lang="en-US" sz="3200" dirty="0"/>
          </a:p>
          <a:p>
            <a:r>
              <a:rPr lang="en-US" sz="2800" dirty="0"/>
              <a:t>Osgoode Hall Law School</a:t>
            </a:r>
          </a:p>
        </p:txBody>
      </p:sp>
    </p:spTree>
    <p:extLst>
      <p:ext uri="{BB962C8B-B14F-4D97-AF65-F5344CB8AC3E}">
        <p14:creationId xmlns:p14="http://schemas.microsoft.com/office/powerpoint/2010/main" val="2339628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Virtue Epistemology</a:t>
            </a:r>
          </a:p>
        </p:txBody>
      </p:sp>
      <p:sp>
        <p:nvSpPr>
          <p:cNvPr id="3" name="Content Placeholder 2"/>
          <p:cNvSpPr>
            <a:spLocks noGrp="1"/>
          </p:cNvSpPr>
          <p:nvPr>
            <p:ph idx="1"/>
          </p:nvPr>
        </p:nvSpPr>
        <p:spPr/>
        <p:txBody>
          <a:bodyPr>
            <a:normAutofit/>
          </a:bodyPr>
          <a:lstStyle/>
          <a:p>
            <a:pPr algn="just"/>
            <a:r>
              <a:rPr lang="en-CA" dirty="0"/>
              <a:t>An approach to the study of knowledge that takes its inspiration from Aristotle’s Virtue Ethics.</a:t>
            </a:r>
          </a:p>
          <a:p>
            <a:pPr algn="just"/>
            <a:r>
              <a:rPr lang="en-CA" dirty="0"/>
              <a:t>Rather than evaluating the beliefs of people on the basis of whether they meet an abstract standard (such as whether a person has justified true belief), virtue epistemology looks for a person’s practice of intellectual virtues. </a:t>
            </a:r>
          </a:p>
          <a:p>
            <a:pPr algn="just"/>
            <a:r>
              <a:rPr lang="en-CA" dirty="0"/>
              <a:t>The idea is that a person’s position in acquiring and promoting knowledge is served by action in accordance with epistemic virtues such as conscientiousness, circumspection, and honesty. A person’s position is weakened by action in accordance with epistemic vices such as intellectual laziness, gullibility, and dishonesty.</a:t>
            </a:r>
          </a:p>
          <a:p>
            <a:pPr algn="just"/>
            <a:endParaRPr lang="en-CA" dirty="0"/>
          </a:p>
        </p:txBody>
      </p:sp>
    </p:spTree>
    <p:extLst>
      <p:ext uri="{BB962C8B-B14F-4D97-AF65-F5344CB8AC3E}">
        <p14:creationId xmlns:p14="http://schemas.microsoft.com/office/powerpoint/2010/main" val="2689752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Self-Regarding Virtues</a:t>
            </a:r>
          </a:p>
        </p:txBody>
      </p:sp>
      <p:sp>
        <p:nvSpPr>
          <p:cNvPr id="3" name="Content Placeholder 2"/>
          <p:cNvSpPr>
            <a:spLocks noGrp="1"/>
          </p:cNvSpPr>
          <p:nvPr>
            <p:ph idx="1"/>
          </p:nvPr>
        </p:nvSpPr>
        <p:spPr/>
        <p:txBody>
          <a:bodyPr>
            <a:normAutofit/>
          </a:bodyPr>
          <a:lstStyle/>
          <a:p>
            <a:pPr algn="just"/>
            <a:r>
              <a:rPr lang="en-CA" dirty="0"/>
              <a:t>Jason </a:t>
            </a:r>
            <a:r>
              <a:rPr lang="en-CA" dirty="0" err="1"/>
              <a:t>Kawall’s</a:t>
            </a:r>
            <a:r>
              <a:rPr lang="en-CA" dirty="0"/>
              <a:t> definition of self-regarding virtues: “[V]</a:t>
            </a:r>
            <a:r>
              <a:rPr lang="en-CA" dirty="0" err="1"/>
              <a:t>irtues</a:t>
            </a:r>
            <a:r>
              <a:rPr lang="en-CA" dirty="0"/>
              <a:t> which tend to directly benefit oneself ”. These virtues “guide and assist us in achieving our own personal flourishing and well-being”. </a:t>
            </a:r>
          </a:p>
          <a:p>
            <a:pPr algn="just"/>
            <a:r>
              <a:rPr lang="en-CA" dirty="0"/>
              <a:t>Examples of self-regarding </a:t>
            </a:r>
            <a:r>
              <a:rPr lang="en-CA" i="1" u="sng" dirty="0"/>
              <a:t>intellectual</a:t>
            </a:r>
            <a:r>
              <a:rPr lang="en-CA" dirty="0"/>
              <a:t> virtues:</a:t>
            </a:r>
          </a:p>
          <a:p>
            <a:pPr lvl="1" algn="just"/>
            <a:r>
              <a:rPr lang="en-CA" dirty="0"/>
              <a:t>Circumspection </a:t>
            </a:r>
          </a:p>
          <a:p>
            <a:pPr lvl="1" algn="just"/>
            <a:r>
              <a:rPr lang="en-CA" dirty="0"/>
              <a:t>Conscientiousness</a:t>
            </a:r>
          </a:p>
          <a:p>
            <a:pPr lvl="1" algn="just"/>
            <a:r>
              <a:rPr lang="en-CA" dirty="0"/>
              <a:t>Imaginativeness</a:t>
            </a:r>
          </a:p>
          <a:p>
            <a:pPr lvl="1" algn="just"/>
            <a:r>
              <a:rPr lang="en-CA" dirty="0"/>
              <a:t>Intellectual Courage</a:t>
            </a:r>
          </a:p>
          <a:p>
            <a:pPr lvl="1" algn="just"/>
            <a:r>
              <a:rPr lang="en-CA" dirty="0"/>
              <a:t>Perceptiveness</a:t>
            </a:r>
          </a:p>
        </p:txBody>
      </p:sp>
    </p:spTree>
    <p:extLst>
      <p:ext uri="{BB962C8B-B14F-4D97-AF65-F5344CB8AC3E}">
        <p14:creationId xmlns:p14="http://schemas.microsoft.com/office/powerpoint/2010/main" val="2772523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Other-Regarding Virtues</a:t>
            </a:r>
          </a:p>
        </p:txBody>
      </p:sp>
      <p:sp>
        <p:nvSpPr>
          <p:cNvPr id="3" name="Content Placeholder 2"/>
          <p:cNvSpPr>
            <a:spLocks noGrp="1"/>
          </p:cNvSpPr>
          <p:nvPr>
            <p:ph idx="1"/>
          </p:nvPr>
        </p:nvSpPr>
        <p:spPr/>
        <p:txBody>
          <a:bodyPr>
            <a:normAutofit/>
          </a:bodyPr>
          <a:lstStyle/>
          <a:p>
            <a:pPr algn="just"/>
            <a:r>
              <a:rPr lang="en-CA" dirty="0" err="1"/>
              <a:t>Kawall’s</a:t>
            </a:r>
            <a:r>
              <a:rPr lang="en-CA" dirty="0"/>
              <a:t> definition of other-regarding virtues: “[V]</a:t>
            </a:r>
            <a:r>
              <a:rPr lang="en-CA" dirty="0" err="1"/>
              <a:t>irtues</a:t>
            </a:r>
            <a:r>
              <a:rPr lang="en-CA" dirty="0"/>
              <a:t> which tend to directly benefit others”. According to </a:t>
            </a:r>
            <a:r>
              <a:rPr lang="en-CA" dirty="0" err="1"/>
              <a:t>Kawall</a:t>
            </a:r>
            <a:r>
              <a:rPr lang="en-CA" dirty="0"/>
              <a:t>, “These virtues do not aim primarily at promoting the flourishing of the agent who abides by them, but rather tend to help others in the agent’s moral community (and the community as a whole) to flourish”.</a:t>
            </a:r>
          </a:p>
          <a:p>
            <a:pPr algn="just"/>
            <a:r>
              <a:rPr lang="en-CA" dirty="0"/>
              <a:t>Examples of other-regarding </a:t>
            </a:r>
            <a:r>
              <a:rPr lang="en-CA" i="1" u="sng" dirty="0"/>
              <a:t>intellectual</a:t>
            </a:r>
            <a:r>
              <a:rPr lang="en-CA" dirty="0"/>
              <a:t> virtues:</a:t>
            </a:r>
          </a:p>
          <a:p>
            <a:pPr lvl="1" algn="just"/>
            <a:r>
              <a:rPr lang="en-CA" dirty="0"/>
              <a:t>Attentiveness (the skills of a good listener)</a:t>
            </a:r>
          </a:p>
          <a:p>
            <a:pPr lvl="1" algn="just"/>
            <a:r>
              <a:rPr lang="en-CA" dirty="0"/>
              <a:t>Intellectual Charity (taking an attitude of respect and goodwill towards one’s interlocutors)</a:t>
            </a:r>
          </a:p>
          <a:p>
            <a:pPr lvl="1" algn="just"/>
            <a:r>
              <a:rPr lang="en-CA" dirty="0"/>
              <a:t>Intellectual Honesty</a:t>
            </a:r>
          </a:p>
          <a:p>
            <a:pPr lvl="1" algn="just"/>
            <a:r>
              <a:rPr lang="en-CA" dirty="0"/>
              <a:t>Intellectual Humility</a:t>
            </a:r>
          </a:p>
          <a:p>
            <a:endParaRPr lang="en-CA" dirty="0"/>
          </a:p>
        </p:txBody>
      </p:sp>
    </p:spTree>
    <p:extLst>
      <p:ext uri="{BB962C8B-B14F-4D97-AF65-F5344CB8AC3E}">
        <p14:creationId xmlns:p14="http://schemas.microsoft.com/office/powerpoint/2010/main" val="22360932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2108</TotalTime>
  <Words>271</Words>
  <Application>Microsoft Office PowerPoint</Application>
  <PresentationFormat>Widescreen</PresentationFormat>
  <Paragraphs>23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Century Gothic</vt:lpstr>
      <vt:lpstr>Wingdings 3</vt:lpstr>
      <vt:lpstr>Ion</vt:lpstr>
      <vt:lpstr>An Epistemology for Legal Ethics</vt:lpstr>
      <vt:lpstr>Virtue Epistemology</vt:lpstr>
      <vt:lpstr>Self-Regarding Virtues</vt:lpstr>
      <vt:lpstr>Other-Regarding Virtues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and Fidelity</dc:title>
  <dc:creator>Emanuel Raul Tucsa</dc:creator>
  <cp:lastModifiedBy>Emanuel Raul Tucsa</cp:lastModifiedBy>
  <cp:revision>97</cp:revision>
  <dcterms:created xsi:type="dcterms:W3CDTF">2014-08-09T05:49:52Z</dcterms:created>
  <dcterms:modified xsi:type="dcterms:W3CDTF">2016-07-08T12:32:55Z</dcterms:modified>
</cp:coreProperties>
</file>