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80" r:id="rId4"/>
  </p:sldMasterIdLst>
  <p:notesMasterIdLst>
    <p:notesMasterId r:id="rId41"/>
  </p:notesMasterIdLst>
  <p:handoutMasterIdLst>
    <p:handoutMasterId r:id="rId42"/>
  </p:handoutMasterIdLst>
  <p:sldIdLst>
    <p:sldId id="426" r:id="rId5"/>
    <p:sldId id="402" r:id="rId6"/>
    <p:sldId id="405" r:id="rId7"/>
    <p:sldId id="408" r:id="rId8"/>
    <p:sldId id="409" r:id="rId9"/>
    <p:sldId id="410" r:id="rId10"/>
    <p:sldId id="411" r:id="rId11"/>
    <p:sldId id="393" r:id="rId12"/>
    <p:sldId id="396" r:id="rId13"/>
    <p:sldId id="397" r:id="rId14"/>
    <p:sldId id="398" r:id="rId15"/>
    <p:sldId id="399" r:id="rId16"/>
    <p:sldId id="336" r:id="rId17"/>
    <p:sldId id="340" r:id="rId18"/>
    <p:sldId id="342" r:id="rId19"/>
    <p:sldId id="345" r:id="rId20"/>
    <p:sldId id="372" r:id="rId21"/>
    <p:sldId id="346" r:id="rId22"/>
    <p:sldId id="424" r:id="rId23"/>
    <p:sldId id="256" r:id="rId24"/>
    <p:sldId id="271" r:id="rId25"/>
    <p:sldId id="272" r:id="rId26"/>
    <p:sldId id="328" r:id="rId27"/>
    <p:sldId id="329" r:id="rId28"/>
    <p:sldId id="330" r:id="rId29"/>
    <p:sldId id="423" r:id="rId30"/>
    <p:sldId id="257" r:id="rId31"/>
    <p:sldId id="260" r:id="rId32"/>
    <p:sldId id="273" r:id="rId33"/>
    <p:sldId id="274" r:id="rId34"/>
    <p:sldId id="275" r:id="rId35"/>
    <p:sldId id="276" r:id="rId36"/>
    <p:sldId id="277" r:id="rId37"/>
    <p:sldId id="278" r:id="rId38"/>
    <p:sldId id="427" r:id="rId39"/>
    <p:sldId id="428" r:id="rId40"/>
  </p:sldIdLst>
  <p:sldSz cx="9144000" cy="6858000" type="screen4x3"/>
  <p:notesSz cx="6797675" cy="987425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9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730" y="-10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54130-79DF-4E51-AE46-2DF4B500F77B}"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49BEEE15-0B01-4F6C-B1E9-CFB1E9C2D63A}">
      <dgm:prSet/>
      <dgm:spPr/>
      <dgm:t>
        <a:bodyPr/>
        <a:lstStyle/>
        <a:p>
          <a:pPr rtl="0"/>
          <a:r>
            <a:rPr lang="en-US" dirty="0" smtClean="0"/>
            <a:t>Definition of Stress</a:t>
          </a:r>
          <a:endParaRPr lang="en-GB" dirty="0"/>
        </a:p>
      </dgm:t>
    </dgm:pt>
    <dgm:pt modelId="{0BC7C765-D1FB-4C7B-9F51-2A0D2E42DBCD}" type="parTrans" cxnId="{91630C5C-6081-48E6-A0BD-14E8E7C87961}">
      <dgm:prSet/>
      <dgm:spPr/>
      <dgm:t>
        <a:bodyPr/>
        <a:lstStyle/>
        <a:p>
          <a:endParaRPr lang="en-GB"/>
        </a:p>
      </dgm:t>
    </dgm:pt>
    <dgm:pt modelId="{BBA49371-D390-4373-9A03-B05887ADC4EB}" type="sibTrans" cxnId="{91630C5C-6081-48E6-A0BD-14E8E7C87961}">
      <dgm:prSet/>
      <dgm:spPr/>
      <dgm:t>
        <a:bodyPr/>
        <a:lstStyle/>
        <a:p>
          <a:endParaRPr lang="en-GB"/>
        </a:p>
      </dgm:t>
    </dgm:pt>
    <dgm:pt modelId="{3B641B08-846D-47D9-978C-5953631879D7}" type="pres">
      <dgm:prSet presAssocID="{97054130-79DF-4E51-AE46-2DF4B500F77B}" presName="linear" presStyleCnt="0">
        <dgm:presLayoutVars>
          <dgm:animLvl val="lvl"/>
          <dgm:resizeHandles val="exact"/>
        </dgm:presLayoutVars>
      </dgm:prSet>
      <dgm:spPr/>
      <dgm:t>
        <a:bodyPr/>
        <a:lstStyle/>
        <a:p>
          <a:endParaRPr lang="en-GB"/>
        </a:p>
      </dgm:t>
    </dgm:pt>
    <dgm:pt modelId="{901A1970-A283-42DA-B08C-8F2EAC069A59}" type="pres">
      <dgm:prSet presAssocID="{49BEEE15-0B01-4F6C-B1E9-CFB1E9C2D63A}" presName="parentText" presStyleLbl="node1" presStyleIdx="0" presStyleCnt="1">
        <dgm:presLayoutVars>
          <dgm:chMax val="0"/>
          <dgm:bulletEnabled val="1"/>
        </dgm:presLayoutVars>
      </dgm:prSet>
      <dgm:spPr/>
      <dgm:t>
        <a:bodyPr/>
        <a:lstStyle/>
        <a:p>
          <a:endParaRPr lang="en-GB"/>
        </a:p>
      </dgm:t>
    </dgm:pt>
  </dgm:ptLst>
  <dgm:cxnLst>
    <dgm:cxn modelId="{91630C5C-6081-48E6-A0BD-14E8E7C87961}" srcId="{97054130-79DF-4E51-AE46-2DF4B500F77B}" destId="{49BEEE15-0B01-4F6C-B1E9-CFB1E9C2D63A}" srcOrd="0" destOrd="0" parTransId="{0BC7C765-D1FB-4C7B-9F51-2A0D2E42DBCD}" sibTransId="{BBA49371-D390-4373-9A03-B05887ADC4EB}"/>
    <dgm:cxn modelId="{BCC65AF7-ABE5-46C4-B656-FFB54D0B674A}" type="presOf" srcId="{49BEEE15-0B01-4F6C-B1E9-CFB1E9C2D63A}" destId="{901A1970-A283-42DA-B08C-8F2EAC069A59}" srcOrd="0" destOrd="0" presId="urn:microsoft.com/office/officeart/2005/8/layout/vList2"/>
    <dgm:cxn modelId="{EBBB2E8D-6002-4E4D-99ED-D55293F82577}" type="presOf" srcId="{97054130-79DF-4E51-AE46-2DF4B500F77B}" destId="{3B641B08-846D-47D9-978C-5953631879D7}" srcOrd="0" destOrd="0" presId="urn:microsoft.com/office/officeart/2005/8/layout/vList2"/>
    <dgm:cxn modelId="{64141175-7880-4498-A0F7-7A306F502082}" type="presParOf" srcId="{3B641B08-846D-47D9-978C-5953631879D7}" destId="{901A1970-A283-42DA-B08C-8F2EAC069A5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5012E9-4EF8-4FBF-B8F3-BB2A5ED6BE3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B65F0C36-1BB8-4AB8-A4A3-9AB9CE4D3796}">
      <dgm:prSet/>
      <dgm:spPr/>
      <dgm:t>
        <a:bodyPr/>
        <a:lstStyle/>
        <a:p>
          <a:pPr rtl="0"/>
          <a:r>
            <a:rPr lang="en-GB" dirty="0" smtClean="0"/>
            <a:t>Physical Reactions to Stress</a:t>
          </a:r>
          <a:endParaRPr lang="en-GB" dirty="0"/>
        </a:p>
      </dgm:t>
    </dgm:pt>
    <dgm:pt modelId="{14E76B7F-6E59-47CF-8325-8F5DFEFD06C8}" type="parTrans" cxnId="{A647B37D-F81E-4246-A6E2-E9436D5912DC}">
      <dgm:prSet/>
      <dgm:spPr/>
      <dgm:t>
        <a:bodyPr/>
        <a:lstStyle/>
        <a:p>
          <a:endParaRPr lang="en-GB"/>
        </a:p>
      </dgm:t>
    </dgm:pt>
    <dgm:pt modelId="{63A504E5-C3E1-48E2-A0FF-A128CFF32D28}" type="sibTrans" cxnId="{A647B37D-F81E-4246-A6E2-E9436D5912DC}">
      <dgm:prSet/>
      <dgm:spPr/>
      <dgm:t>
        <a:bodyPr/>
        <a:lstStyle/>
        <a:p>
          <a:endParaRPr lang="en-GB"/>
        </a:p>
      </dgm:t>
    </dgm:pt>
    <dgm:pt modelId="{1A3AAC8D-B62D-4807-823D-A0CA1C84910C}" type="pres">
      <dgm:prSet presAssocID="{915012E9-4EF8-4FBF-B8F3-BB2A5ED6BE30}" presName="linear" presStyleCnt="0">
        <dgm:presLayoutVars>
          <dgm:animLvl val="lvl"/>
          <dgm:resizeHandles val="exact"/>
        </dgm:presLayoutVars>
      </dgm:prSet>
      <dgm:spPr/>
      <dgm:t>
        <a:bodyPr/>
        <a:lstStyle/>
        <a:p>
          <a:endParaRPr lang="en-GB"/>
        </a:p>
      </dgm:t>
    </dgm:pt>
    <dgm:pt modelId="{84E5134E-707E-48DA-9304-6BC00DCB0705}" type="pres">
      <dgm:prSet presAssocID="{B65F0C36-1BB8-4AB8-A4A3-9AB9CE4D3796}" presName="parentText" presStyleLbl="node1" presStyleIdx="0" presStyleCnt="1">
        <dgm:presLayoutVars>
          <dgm:chMax val="0"/>
          <dgm:bulletEnabled val="1"/>
        </dgm:presLayoutVars>
      </dgm:prSet>
      <dgm:spPr/>
      <dgm:t>
        <a:bodyPr/>
        <a:lstStyle/>
        <a:p>
          <a:endParaRPr lang="en-GB"/>
        </a:p>
      </dgm:t>
    </dgm:pt>
  </dgm:ptLst>
  <dgm:cxnLst>
    <dgm:cxn modelId="{7D6652D3-002D-4C68-B1A0-61F9B75F076E}" type="presOf" srcId="{915012E9-4EF8-4FBF-B8F3-BB2A5ED6BE30}" destId="{1A3AAC8D-B62D-4807-823D-A0CA1C84910C}" srcOrd="0" destOrd="0" presId="urn:microsoft.com/office/officeart/2005/8/layout/vList2"/>
    <dgm:cxn modelId="{A647B37D-F81E-4246-A6E2-E9436D5912DC}" srcId="{915012E9-4EF8-4FBF-B8F3-BB2A5ED6BE30}" destId="{B65F0C36-1BB8-4AB8-A4A3-9AB9CE4D3796}" srcOrd="0" destOrd="0" parTransId="{14E76B7F-6E59-47CF-8325-8F5DFEFD06C8}" sibTransId="{63A504E5-C3E1-48E2-A0FF-A128CFF32D28}"/>
    <dgm:cxn modelId="{28FBB6D5-F8C0-479D-93FE-DD97DE475937}" type="presOf" srcId="{B65F0C36-1BB8-4AB8-A4A3-9AB9CE4D3796}" destId="{84E5134E-707E-48DA-9304-6BC00DCB0705}" srcOrd="0" destOrd="0" presId="urn:microsoft.com/office/officeart/2005/8/layout/vList2"/>
    <dgm:cxn modelId="{BA88D4FF-263D-4402-8B6D-2245AE6D9365}" type="presParOf" srcId="{1A3AAC8D-B62D-4807-823D-A0CA1C84910C}" destId="{84E5134E-707E-48DA-9304-6BC00DCB07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0A2A17-55C9-437E-9BE9-C879FB0A172C}"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D1455E5B-4DE0-4B2D-95FB-9AB75F4CEC79}">
      <dgm:prSet/>
      <dgm:spPr/>
      <dgm:t>
        <a:bodyPr/>
        <a:lstStyle/>
        <a:p>
          <a:pPr rtl="0"/>
          <a:r>
            <a:rPr lang="en-GB" dirty="0" smtClean="0"/>
            <a:t>Physical Reactions to Stress</a:t>
          </a:r>
          <a:endParaRPr lang="en-GB" dirty="0"/>
        </a:p>
      </dgm:t>
    </dgm:pt>
    <dgm:pt modelId="{69CF9592-CDCF-4AED-850A-D669EA982746}" type="parTrans" cxnId="{7B93546F-A297-481F-BB08-CB0CB624635F}">
      <dgm:prSet/>
      <dgm:spPr/>
      <dgm:t>
        <a:bodyPr/>
        <a:lstStyle/>
        <a:p>
          <a:endParaRPr lang="en-GB"/>
        </a:p>
      </dgm:t>
    </dgm:pt>
    <dgm:pt modelId="{1B05D33F-F322-4276-8799-F05B0825A9DA}" type="sibTrans" cxnId="{7B93546F-A297-481F-BB08-CB0CB624635F}">
      <dgm:prSet/>
      <dgm:spPr/>
      <dgm:t>
        <a:bodyPr/>
        <a:lstStyle/>
        <a:p>
          <a:endParaRPr lang="en-GB"/>
        </a:p>
      </dgm:t>
    </dgm:pt>
    <dgm:pt modelId="{60695E3A-556D-47D5-BD02-7E5AA5A52F84}" type="pres">
      <dgm:prSet presAssocID="{B30A2A17-55C9-437E-9BE9-C879FB0A172C}" presName="linear" presStyleCnt="0">
        <dgm:presLayoutVars>
          <dgm:animLvl val="lvl"/>
          <dgm:resizeHandles val="exact"/>
        </dgm:presLayoutVars>
      </dgm:prSet>
      <dgm:spPr/>
      <dgm:t>
        <a:bodyPr/>
        <a:lstStyle/>
        <a:p>
          <a:endParaRPr lang="en-GB"/>
        </a:p>
      </dgm:t>
    </dgm:pt>
    <dgm:pt modelId="{4B86659B-08C2-480E-98FB-E1EF9AE19999}" type="pres">
      <dgm:prSet presAssocID="{D1455E5B-4DE0-4B2D-95FB-9AB75F4CEC79}" presName="parentText" presStyleLbl="node1" presStyleIdx="0" presStyleCnt="1">
        <dgm:presLayoutVars>
          <dgm:chMax val="0"/>
          <dgm:bulletEnabled val="1"/>
        </dgm:presLayoutVars>
      </dgm:prSet>
      <dgm:spPr/>
      <dgm:t>
        <a:bodyPr/>
        <a:lstStyle/>
        <a:p>
          <a:endParaRPr lang="en-GB"/>
        </a:p>
      </dgm:t>
    </dgm:pt>
  </dgm:ptLst>
  <dgm:cxnLst>
    <dgm:cxn modelId="{D3CDAF95-BFBB-4FB1-BF9C-373EB13C806C}" type="presOf" srcId="{B30A2A17-55C9-437E-9BE9-C879FB0A172C}" destId="{60695E3A-556D-47D5-BD02-7E5AA5A52F84}" srcOrd="0" destOrd="0" presId="urn:microsoft.com/office/officeart/2005/8/layout/vList2"/>
    <dgm:cxn modelId="{7B93546F-A297-481F-BB08-CB0CB624635F}" srcId="{B30A2A17-55C9-437E-9BE9-C879FB0A172C}" destId="{D1455E5B-4DE0-4B2D-95FB-9AB75F4CEC79}" srcOrd="0" destOrd="0" parTransId="{69CF9592-CDCF-4AED-850A-D669EA982746}" sibTransId="{1B05D33F-F322-4276-8799-F05B0825A9DA}"/>
    <dgm:cxn modelId="{60812483-F8C3-4CB8-B2B7-91A0AF3A0E8D}" type="presOf" srcId="{D1455E5B-4DE0-4B2D-95FB-9AB75F4CEC79}" destId="{4B86659B-08C2-480E-98FB-E1EF9AE19999}" srcOrd="0" destOrd="0" presId="urn:microsoft.com/office/officeart/2005/8/layout/vList2"/>
    <dgm:cxn modelId="{2E785E57-7143-44CC-99A2-A5A2A8D9E426}" type="presParOf" srcId="{60695E3A-556D-47D5-BD02-7E5AA5A52F84}" destId="{4B86659B-08C2-480E-98FB-E1EF9AE1999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65976F-D1ED-494A-B652-6FF9A4F60665}"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A5611277-ED30-481C-9FE1-DFDB9F029904}">
      <dgm:prSet/>
      <dgm:spPr/>
      <dgm:t>
        <a:bodyPr/>
        <a:lstStyle/>
        <a:p>
          <a:pPr rtl="0"/>
          <a:r>
            <a:rPr lang="en-GB" dirty="0" smtClean="0"/>
            <a:t>Physical Reactions to Stress</a:t>
          </a:r>
          <a:endParaRPr lang="en-GB" dirty="0"/>
        </a:p>
      </dgm:t>
    </dgm:pt>
    <dgm:pt modelId="{E4CA3E4E-9FA1-4C68-BC2F-B4945EAFB842}" type="parTrans" cxnId="{3A543F44-09F5-4C94-AA85-FBCD56F58DF4}">
      <dgm:prSet/>
      <dgm:spPr/>
      <dgm:t>
        <a:bodyPr/>
        <a:lstStyle/>
        <a:p>
          <a:endParaRPr lang="en-GB"/>
        </a:p>
      </dgm:t>
    </dgm:pt>
    <dgm:pt modelId="{9B8A1095-8222-41E9-8550-4981664483E8}" type="sibTrans" cxnId="{3A543F44-09F5-4C94-AA85-FBCD56F58DF4}">
      <dgm:prSet/>
      <dgm:spPr/>
      <dgm:t>
        <a:bodyPr/>
        <a:lstStyle/>
        <a:p>
          <a:endParaRPr lang="en-GB"/>
        </a:p>
      </dgm:t>
    </dgm:pt>
    <dgm:pt modelId="{F46A1B8C-DD91-458A-A930-E88A31550646}" type="pres">
      <dgm:prSet presAssocID="{9465976F-D1ED-494A-B652-6FF9A4F60665}" presName="linear" presStyleCnt="0">
        <dgm:presLayoutVars>
          <dgm:animLvl val="lvl"/>
          <dgm:resizeHandles val="exact"/>
        </dgm:presLayoutVars>
      </dgm:prSet>
      <dgm:spPr/>
      <dgm:t>
        <a:bodyPr/>
        <a:lstStyle/>
        <a:p>
          <a:endParaRPr lang="en-GB"/>
        </a:p>
      </dgm:t>
    </dgm:pt>
    <dgm:pt modelId="{2ACBFBC5-27D3-41ED-BF94-5748ABB40CAE}" type="pres">
      <dgm:prSet presAssocID="{A5611277-ED30-481C-9FE1-DFDB9F029904}" presName="parentText" presStyleLbl="node1" presStyleIdx="0" presStyleCnt="1">
        <dgm:presLayoutVars>
          <dgm:chMax val="0"/>
          <dgm:bulletEnabled val="1"/>
        </dgm:presLayoutVars>
      </dgm:prSet>
      <dgm:spPr/>
      <dgm:t>
        <a:bodyPr/>
        <a:lstStyle/>
        <a:p>
          <a:endParaRPr lang="en-GB"/>
        </a:p>
      </dgm:t>
    </dgm:pt>
  </dgm:ptLst>
  <dgm:cxnLst>
    <dgm:cxn modelId="{3A543F44-09F5-4C94-AA85-FBCD56F58DF4}" srcId="{9465976F-D1ED-494A-B652-6FF9A4F60665}" destId="{A5611277-ED30-481C-9FE1-DFDB9F029904}" srcOrd="0" destOrd="0" parTransId="{E4CA3E4E-9FA1-4C68-BC2F-B4945EAFB842}" sibTransId="{9B8A1095-8222-41E9-8550-4981664483E8}"/>
    <dgm:cxn modelId="{4D747E4C-1E37-401B-99A2-CF6F96C15BE7}" type="presOf" srcId="{9465976F-D1ED-494A-B652-6FF9A4F60665}" destId="{F46A1B8C-DD91-458A-A930-E88A31550646}" srcOrd="0" destOrd="0" presId="urn:microsoft.com/office/officeart/2005/8/layout/vList2"/>
    <dgm:cxn modelId="{832DAA0A-5541-4DA2-B896-FEA6C826A02F}" type="presOf" srcId="{A5611277-ED30-481C-9FE1-DFDB9F029904}" destId="{2ACBFBC5-27D3-41ED-BF94-5748ABB40CAE}" srcOrd="0" destOrd="0" presId="urn:microsoft.com/office/officeart/2005/8/layout/vList2"/>
    <dgm:cxn modelId="{C7B8804F-C604-4ABB-8CA9-F85B9D8C432F}" type="presParOf" srcId="{F46A1B8C-DD91-458A-A930-E88A31550646}" destId="{2ACBFBC5-27D3-41ED-BF94-5748ABB40CA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56AA07-7531-4712-A1D5-D730EE2FC32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5C1B55D6-5081-4742-90EF-4695FB689854}">
      <dgm:prSet/>
      <dgm:spPr/>
      <dgm:t>
        <a:bodyPr/>
        <a:lstStyle/>
        <a:p>
          <a:pPr rtl="0"/>
          <a:r>
            <a:rPr lang="en-GB" dirty="0" smtClean="0"/>
            <a:t>Physical Reactions to Stress</a:t>
          </a:r>
          <a:endParaRPr lang="en-GB" dirty="0"/>
        </a:p>
      </dgm:t>
    </dgm:pt>
    <dgm:pt modelId="{D84DF2B6-73FD-4467-9C62-F20200121CE7}" type="parTrans" cxnId="{B3C30914-7D3C-48FE-8CDA-BEF61910E6BE}">
      <dgm:prSet/>
      <dgm:spPr/>
      <dgm:t>
        <a:bodyPr/>
        <a:lstStyle/>
        <a:p>
          <a:endParaRPr lang="en-GB"/>
        </a:p>
      </dgm:t>
    </dgm:pt>
    <dgm:pt modelId="{30985FD0-66F6-4C45-8E63-F5D78D391427}" type="sibTrans" cxnId="{B3C30914-7D3C-48FE-8CDA-BEF61910E6BE}">
      <dgm:prSet/>
      <dgm:spPr/>
      <dgm:t>
        <a:bodyPr/>
        <a:lstStyle/>
        <a:p>
          <a:endParaRPr lang="en-GB"/>
        </a:p>
      </dgm:t>
    </dgm:pt>
    <dgm:pt modelId="{B7227F32-F6D7-4C9C-BEB1-08CC8C0DCA3E}" type="pres">
      <dgm:prSet presAssocID="{8556AA07-7531-4712-A1D5-D730EE2FC324}" presName="linear" presStyleCnt="0">
        <dgm:presLayoutVars>
          <dgm:animLvl val="lvl"/>
          <dgm:resizeHandles val="exact"/>
        </dgm:presLayoutVars>
      </dgm:prSet>
      <dgm:spPr/>
      <dgm:t>
        <a:bodyPr/>
        <a:lstStyle/>
        <a:p>
          <a:endParaRPr lang="en-GB"/>
        </a:p>
      </dgm:t>
    </dgm:pt>
    <dgm:pt modelId="{858EC1D7-BF62-41A6-BE88-2A3837F96305}" type="pres">
      <dgm:prSet presAssocID="{5C1B55D6-5081-4742-90EF-4695FB689854}" presName="parentText" presStyleLbl="node1" presStyleIdx="0" presStyleCnt="1">
        <dgm:presLayoutVars>
          <dgm:chMax val="0"/>
          <dgm:bulletEnabled val="1"/>
        </dgm:presLayoutVars>
      </dgm:prSet>
      <dgm:spPr/>
      <dgm:t>
        <a:bodyPr/>
        <a:lstStyle/>
        <a:p>
          <a:endParaRPr lang="en-GB"/>
        </a:p>
      </dgm:t>
    </dgm:pt>
  </dgm:ptLst>
  <dgm:cxnLst>
    <dgm:cxn modelId="{B3C30914-7D3C-48FE-8CDA-BEF61910E6BE}" srcId="{8556AA07-7531-4712-A1D5-D730EE2FC324}" destId="{5C1B55D6-5081-4742-90EF-4695FB689854}" srcOrd="0" destOrd="0" parTransId="{D84DF2B6-73FD-4467-9C62-F20200121CE7}" sibTransId="{30985FD0-66F6-4C45-8E63-F5D78D391427}"/>
    <dgm:cxn modelId="{9406F3EC-F9A2-4403-8A31-F7145140B5F9}" type="presOf" srcId="{5C1B55D6-5081-4742-90EF-4695FB689854}" destId="{858EC1D7-BF62-41A6-BE88-2A3837F96305}" srcOrd="0" destOrd="0" presId="urn:microsoft.com/office/officeart/2005/8/layout/vList2"/>
    <dgm:cxn modelId="{64E77484-C936-4501-BAA3-2E139E43ED15}" type="presOf" srcId="{8556AA07-7531-4712-A1D5-D730EE2FC324}" destId="{B7227F32-F6D7-4C9C-BEB1-08CC8C0DCA3E}" srcOrd="0" destOrd="0" presId="urn:microsoft.com/office/officeart/2005/8/layout/vList2"/>
    <dgm:cxn modelId="{7814885B-808E-4EE2-ACC3-ECD9DFE8F7C7}" type="presParOf" srcId="{B7227F32-F6D7-4C9C-BEB1-08CC8C0DCA3E}" destId="{858EC1D7-BF62-41A6-BE88-2A3837F963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3A0FC2DD-E534-4FEC-904D-B1C4D479AEE0}" type="datetimeFigureOut">
              <a:rPr lang="en-US" smtClean="0"/>
              <a:pPr/>
              <a:t>3/11/2016</a:t>
            </a:fld>
            <a:endParaRPr lang="en-GB"/>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8BC187E9-44E5-485B-9200-EDD3581C6463}" type="slidenum">
              <a:rPr lang="en-GB" smtClean="0"/>
              <a:pPr/>
              <a:t>‹#›</a:t>
            </a:fld>
            <a:endParaRPr lang="en-GB"/>
          </a:p>
        </p:txBody>
      </p:sp>
    </p:spTree>
    <p:extLst>
      <p:ext uri="{BB962C8B-B14F-4D97-AF65-F5344CB8AC3E}">
        <p14:creationId xmlns:p14="http://schemas.microsoft.com/office/powerpoint/2010/main" val="965690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EECD092A-C5F7-48A4-9476-B90F37796B82}" type="datetimeFigureOut">
              <a:rPr lang="en-US" smtClean="0"/>
              <a:pPr/>
              <a:t>3/11/2016</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09B97AD1-3D8C-4D4A-8D98-DEF8CCD916EA}" type="slidenum">
              <a:rPr lang="en-GB" smtClean="0"/>
              <a:pPr/>
              <a:t>‹#›</a:t>
            </a:fld>
            <a:endParaRPr lang="en-GB"/>
          </a:p>
        </p:txBody>
      </p:sp>
    </p:spTree>
    <p:extLst>
      <p:ext uri="{BB962C8B-B14F-4D97-AF65-F5344CB8AC3E}">
        <p14:creationId xmlns:p14="http://schemas.microsoft.com/office/powerpoint/2010/main" val="150300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B97AD1-3D8C-4D4A-8D98-DEF8CCD916EA}" type="slidenum">
              <a:rPr lang="en-GB" smtClean="0"/>
              <a:pPr/>
              <a:t>20</a:t>
            </a:fld>
            <a:endParaRPr lang="en-GB"/>
          </a:p>
        </p:txBody>
      </p:sp>
    </p:spTree>
    <p:extLst>
      <p:ext uri="{BB962C8B-B14F-4D97-AF65-F5344CB8AC3E}">
        <p14:creationId xmlns:p14="http://schemas.microsoft.com/office/powerpoint/2010/main" val="301204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87F39C3-6925-4238-A8E0-2F7A49215FA5}" type="slidenum">
              <a:rPr lang="en-GB" smtClean="0"/>
              <a:pPr>
                <a:defRPr/>
              </a:pPr>
              <a:t>33</a:t>
            </a:fld>
            <a:endParaRPr lang="en-GB"/>
          </a:p>
        </p:txBody>
      </p:sp>
    </p:spTree>
    <p:extLst>
      <p:ext uri="{BB962C8B-B14F-4D97-AF65-F5344CB8AC3E}">
        <p14:creationId xmlns:p14="http://schemas.microsoft.com/office/powerpoint/2010/main" val="195286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87F39C3-6925-4238-A8E0-2F7A49215FA5}" type="slidenum">
              <a:rPr lang="en-GB" smtClean="0"/>
              <a:pPr>
                <a:defRPr/>
              </a:pPr>
              <a:t>34</a:t>
            </a:fld>
            <a:endParaRPr lang="en-GB"/>
          </a:p>
        </p:txBody>
      </p:sp>
    </p:spTree>
    <p:extLst>
      <p:ext uri="{BB962C8B-B14F-4D97-AF65-F5344CB8AC3E}">
        <p14:creationId xmlns:p14="http://schemas.microsoft.com/office/powerpoint/2010/main" val="4049189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B97AD1-3D8C-4D4A-8D98-DEF8CCD916EA}" type="slidenum">
              <a:rPr lang="en-GB" smtClean="0"/>
              <a:pPr/>
              <a:t>35</a:t>
            </a:fld>
            <a:endParaRPr lang="en-GB"/>
          </a:p>
        </p:txBody>
      </p:sp>
    </p:spTree>
    <p:extLst>
      <p:ext uri="{BB962C8B-B14F-4D97-AF65-F5344CB8AC3E}">
        <p14:creationId xmlns:p14="http://schemas.microsoft.com/office/powerpoint/2010/main" val="402088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B97AD1-3D8C-4D4A-8D98-DEF8CCD916EA}" type="slidenum">
              <a:rPr lang="en-GB" smtClean="0"/>
              <a:pPr/>
              <a:t>21</a:t>
            </a:fld>
            <a:endParaRPr lang="en-GB"/>
          </a:p>
        </p:txBody>
      </p:sp>
    </p:spTree>
    <p:extLst>
      <p:ext uri="{BB962C8B-B14F-4D97-AF65-F5344CB8AC3E}">
        <p14:creationId xmlns:p14="http://schemas.microsoft.com/office/powerpoint/2010/main" val="17389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B97AD1-3D8C-4D4A-8D98-DEF8CCD916EA}" type="slidenum">
              <a:rPr lang="en-GB" smtClean="0"/>
              <a:pPr/>
              <a:t>22</a:t>
            </a:fld>
            <a:endParaRPr lang="en-GB"/>
          </a:p>
        </p:txBody>
      </p:sp>
    </p:spTree>
    <p:extLst>
      <p:ext uri="{BB962C8B-B14F-4D97-AF65-F5344CB8AC3E}">
        <p14:creationId xmlns:p14="http://schemas.microsoft.com/office/powerpoint/2010/main" val="460336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B97AD1-3D8C-4D4A-8D98-DEF8CCD916EA}" type="slidenum">
              <a:rPr lang="en-GB" smtClean="0"/>
              <a:pPr/>
              <a:t>27</a:t>
            </a:fld>
            <a:endParaRPr lang="en-GB"/>
          </a:p>
        </p:txBody>
      </p:sp>
    </p:spTree>
    <p:extLst>
      <p:ext uri="{BB962C8B-B14F-4D97-AF65-F5344CB8AC3E}">
        <p14:creationId xmlns:p14="http://schemas.microsoft.com/office/powerpoint/2010/main" val="323514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B97AD1-3D8C-4D4A-8D98-DEF8CCD916EA}" type="slidenum">
              <a:rPr lang="en-GB" smtClean="0"/>
              <a:pPr/>
              <a:t>28</a:t>
            </a:fld>
            <a:endParaRPr lang="en-GB"/>
          </a:p>
        </p:txBody>
      </p:sp>
    </p:spTree>
    <p:extLst>
      <p:ext uri="{BB962C8B-B14F-4D97-AF65-F5344CB8AC3E}">
        <p14:creationId xmlns:p14="http://schemas.microsoft.com/office/powerpoint/2010/main" val="2546422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87F39C3-6925-4238-A8E0-2F7A49215FA5}" type="slidenum">
              <a:rPr lang="en-GB" smtClean="0"/>
              <a:pPr>
                <a:defRPr/>
              </a:pPr>
              <a:t>29</a:t>
            </a:fld>
            <a:endParaRPr lang="en-GB"/>
          </a:p>
        </p:txBody>
      </p:sp>
    </p:spTree>
    <p:extLst>
      <p:ext uri="{BB962C8B-B14F-4D97-AF65-F5344CB8AC3E}">
        <p14:creationId xmlns:p14="http://schemas.microsoft.com/office/powerpoint/2010/main" val="195038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87F39C3-6925-4238-A8E0-2F7A49215FA5}" type="slidenum">
              <a:rPr lang="en-GB" smtClean="0"/>
              <a:pPr>
                <a:defRPr/>
              </a:pPr>
              <a:t>30</a:t>
            </a:fld>
            <a:endParaRPr lang="en-GB"/>
          </a:p>
        </p:txBody>
      </p:sp>
    </p:spTree>
    <p:extLst>
      <p:ext uri="{BB962C8B-B14F-4D97-AF65-F5344CB8AC3E}">
        <p14:creationId xmlns:p14="http://schemas.microsoft.com/office/powerpoint/2010/main" val="15803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87F39C3-6925-4238-A8E0-2F7A49215FA5}" type="slidenum">
              <a:rPr lang="en-GB" smtClean="0"/>
              <a:pPr>
                <a:defRPr/>
              </a:pPr>
              <a:t>31</a:t>
            </a:fld>
            <a:endParaRPr lang="en-GB"/>
          </a:p>
        </p:txBody>
      </p:sp>
    </p:spTree>
    <p:extLst>
      <p:ext uri="{BB962C8B-B14F-4D97-AF65-F5344CB8AC3E}">
        <p14:creationId xmlns:p14="http://schemas.microsoft.com/office/powerpoint/2010/main" val="1082199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87F39C3-6925-4238-A8E0-2F7A49215FA5}" type="slidenum">
              <a:rPr lang="en-GB" smtClean="0"/>
              <a:pPr>
                <a:defRPr/>
              </a:pPr>
              <a:t>32</a:t>
            </a:fld>
            <a:endParaRPr lang="en-GB"/>
          </a:p>
        </p:txBody>
      </p:sp>
    </p:spTree>
    <p:extLst>
      <p:ext uri="{BB962C8B-B14F-4D97-AF65-F5344CB8AC3E}">
        <p14:creationId xmlns:p14="http://schemas.microsoft.com/office/powerpoint/2010/main" val="3072899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274638"/>
            <a:ext cx="2171700" cy="658336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362700" cy="6583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6" name="Picture 6" descr="title12"/>
          <p:cNvPicPr>
            <a:picLocks noChangeAspect="1" noChangeArrowheads="1"/>
          </p:cNvPicPr>
          <p:nvPr/>
        </p:nvPicPr>
        <p:blipFill>
          <a:blip r:embed="rId2"/>
          <a:srcRect/>
          <a:stretch>
            <a:fillRect/>
          </a:stretch>
        </p:blipFill>
        <p:spPr bwMode="auto">
          <a:xfrm>
            <a:off x="0" y="1588"/>
            <a:ext cx="9144000" cy="6858000"/>
          </a:xfrm>
          <a:prstGeom prst="rect">
            <a:avLst/>
          </a:prstGeom>
          <a:noFill/>
        </p:spPr>
      </p:pic>
      <p:sp>
        <p:nvSpPr>
          <p:cNvPr id="5123" name="Rectangle 3"/>
          <p:cNvSpPr>
            <a:spLocks noGrp="1" noChangeArrowheads="1"/>
          </p:cNvSpPr>
          <p:nvPr>
            <p:ph type="ctrTitle"/>
          </p:nvPr>
        </p:nvSpPr>
        <p:spPr bwMode="auto">
          <a:xfrm>
            <a:off x="101600" y="2343150"/>
            <a:ext cx="8999538" cy="7239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000">
                <a:solidFill>
                  <a:schemeClr val="bg1"/>
                </a:solidFill>
              </a:defRPr>
            </a:lvl1pPr>
          </a:lstStyle>
          <a:p>
            <a:r>
              <a:rPr lang="en-US" smtClean="0"/>
              <a:t>Click to edit Master title style</a:t>
            </a:r>
            <a:endParaRPr lang="en-GB"/>
          </a:p>
        </p:txBody>
      </p:sp>
      <p:sp>
        <p:nvSpPr>
          <p:cNvPr id="5124" name="Rectangle 4"/>
          <p:cNvSpPr>
            <a:spLocks noGrp="1" noChangeArrowheads="1"/>
          </p:cNvSpPr>
          <p:nvPr>
            <p:ph type="subTitle" idx="1"/>
          </p:nvPr>
        </p:nvSpPr>
        <p:spPr>
          <a:xfrm>
            <a:off x="911225" y="3875088"/>
            <a:ext cx="7380288" cy="674687"/>
          </a:xfrm>
        </p:spPr>
        <p:txBody>
          <a:bodyPr/>
          <a:lstStyle>
            <a:lvl1pPr marL="0" indent="0" algn="ctr">
              <a:defRPr sz="3200">
                <a:solidFill>
                  <a:schemeClr val="bg1"/>
                </a:solidFill>
              </a:defRPr>
            </a:lvl1pPr>
          </a:lstStyle>
          <a:p>
            <a:r>
              <a:rPr lang="en-US" smtClean="0"/>
              <a:t>Click to edit Master subtitle style</a:t>
            </a:r>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anim calcmode="lin" valueType="num">
                                      <p:cBhvr>
                                        <p:cTn id="8" dur="500" fill="hold"/>
                                        <p:tgtEl>
                                          <p:spTgt spid="5123"/>
                                        </p:tgtEl>
                                        <p:attrNameLst>
                                          <p:attrName>ppt_x</p:attrName>
                                        </p:attrNameLst>
                                      </p:cBhvr>
                                      <p:tavLst>
                                        <p:tav tm="0">
                                          <p:val>
                                            <p:strVal val="#ppt_x"/>
                                          </p:val>
                                        </p:tav>
                                        <p:tav tm="100000">
                                          <p:val>
                                            <p:strVal val="#ppt_x"/>
                                          </p:val>
                                        </p:tav>
                                      </p:tavLst>
                                    </p:anim>
                                    <p:anim calcmode="lin" valueType="num">
                                      <p:cBhvr>
                                        <p:cTn id="9" dur="500" fill="hold"/>
                                        <p:tgtEl>
                                          <p:spTgt spid="512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Effect transition="in" filter="fade">
                                      <p:cBhvr>
                                        <p:cTn id="12" dur="500"/>
                                        <p:tgtEl>
                                          <p:spTgt spid="5124">
                                            <p:txEl>
                                              <p:pRg st="0" end="0"/>
                                            </p:txEl>
                                          </p:spTgt>
                                        </p:tgtEl>
                                      </p:cBhvr>
                                    </p:animEffect>
                                    <p:anim calcmode="lin" valueType="num">
                                      <p:cBhvr>
                                        <p:cTn id="13"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1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4" grpId="0" build="p">
        <p:tmplLst>
          <p:tmpl lvl="1">
            <p:tnLst>
              <p:par>
                <p:cTn presetID="47" presetClass="entr" presetSubtype="0" fill="hold" nodeType="withEffect">
                  <p:stCondLst>
                    <p:cond delay="0"/>
                  </p:stCondLst>
                  <p:childTnLst>
                    <p:set>
                      <p:cBhvr>
                        <p:cTn dur="1" fill="hold">
                          <p:stCondLst>
                            <p:cond delay="0"/>
                          </p:stCondLst>
                        </p:cTn>
                        <p:tgtEl>
                          <p:spTgt spid="5124"/>
                        </p:tgtEl>
                        <p:attrNameLst>
                          <p:attrName>style.visibility</p:attrName>
                        </p:attrNameLst>
                      </p:cBhvr>
                      <p:to>
                        <p:strVal val="visible"/>
                      </p:to>
                    </p:set>
                    <p:animEffect transition="in" filter="fade">
                      <p:cBhvr>
                        <p:cTn dur="500"/>
                        <p:tgtEl>
                          <p:spTgt spid="5124"/>
                        </p:tgtEl>
                      </p:cBhvr>
                    </p:animEffect>
                    <p:anim calcmode="lin" valueType="num">
                      <p:cBhvr>
                        <p:cTn dur="500" fill="hold"/>
                        <p:tgtEl>
                          <p:spTgt spid="5124"/>
                        </p:tgtEl>
                        <p:attrNameLst>
                          <p:attrName>ppt_x</p:attrName>
                        </p:attrNameLst>
                      </p:cBhvr>
                      <p:tavLst>
                        <p:tav tm="0">
                          <p:val>
                            <p:strVal val="#ppt_x"/>
                          </p:val>
                        </p:tav>
                        <p:tav tm="100000">
                          <p:val>
                            <p:strVal val="#ppt_x"/>
                          </p:val>
                        </p:tav>
                      </p:tavLst>
                    </p:anim>
                    <p:anim calcmode="lin" valueType="num">
                      <p:cBhvr>
                        <p:cTn dur="500" fill="hold"/>
                        <p:tgtEl>
                          <p:spTgt spid="51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B685A3F-36CE-491C-A039-0A19245E43C6}" type="slidenum">
              <a:rPr lang="en-GB"/>
              <a:pPr/>
              <a:t>‹#›</a:t>
            </a:fld>
            <a:endParaRPr lang="en-GB"/>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BC73F86-914B-40D3-A8C4-8A1A35CAC16A}" type="slidenum">
              <a:rPr lang="en-GB"/>
              <a:pPr/>
              <a:t>‹#›</a:t>
            </a:fld>
            <a:endParaRPr lang="en-GB"/>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1566863"/>
            <a:ext cx="39608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1566863"/>
            <a:ext cx="3962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B697BCC-922F-4B44-96F3-D419116EC618}" type="slidenum">
              <a:rPr lang="en-GB"/>
              <a:pPr/>
              <a:t>‹#›</a:t>
            </a:fld>
            <a:endParaRPr lang="en-GB"/>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DC1AAD9-55EC-4096-9393-C9B4AE7B856A}" type="slidenum">
              <a:rPr lang="en-GB"/>
              <a:pPr/>
              <a:t>‹#›</a:t>
            </a:fld>
            <a:endParaRPr lang="en-GB"/>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065C817-0253-43F0-8529-A215C9426A26}" type="slidenum">
              <a:rPr lang="en-GB"/>
              <a:pPr/>
              <a:t>‹#›</a:t>
            </a:fld>
            <a:endParaRPr lang="en-GB"/>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30332496-E058-45D2-89A1-301971EA832A}" type="slidenum">
              <a:rPr lang="en-GB"/>
              <a:pPr/>
              <a:t>‹#›</a:t>
            </a:fld>
            <a:endParaRPr lang="en-GB"/>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89DFE54-F6B5-4701-84F5-D8D955F6D26B}" type="slidenum">
              <a:rPr lang="en-GB"/>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7DE9272-C8C0-4165-BA7A-60BE5DEA43A0}" type="slidenum">
              <a:rPr lang="en-GB"/>
              <a:pPr/>
              <a:t>‹#›</a:t>
            </a:fld>
            <a:endParaRPr lang="en-GB"/>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E2115BD-897C-433E-BC5A-C5AE69CB5410}" type="slidenum">
              <a:rPr lang="en-GB"/>
              <a:pPr/>
              <a:t>‹#›</a:t>
            </a:fld>
            <a:endParaRPr lang="en-GB"/>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274638"/>
            <a:ext cx="2092325" cy="5818187"/>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129338" cy="5818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CEC4215-E899-4F9E-8FFD-BE1F60791F0B}" type="slidenum">
              <a:rPr lang="en-GB"/>
              <a:pPr/>
              <a:t>‹#›</a:t>
            </a:fld>
            <a:endParaRPr lang="en-GB"/>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E9962EA-4D01-4BB7-9491-85747282D8C4}" type="slidenum">
              <a:rPr lang="en-GB"/>
              <a:pPr/>
              <a:t>‹#›</a:t>
            </a:fld>
            <a:endParaRPr lang="en-GB"/>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E8F073E-B662-4A8E-9B1C-01F1996145D9}" type="slidenum">
              <a:rPr lang="en-GB"/>
              <a:pPr/>
              <a:t>‹#›</a:t>
            </a:fld>
            <a:endParaRPr lang="en-GB"/>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CDE60F7-0E1D-4C92-876F-686FDBA42CC3}" type="slidenum">
              <a:rPr lang="en-GB"/>
              <a:pPr/>
              <a:t>‹#›</a:t>
            </a:fld>
            <a:endParaRPr lang="en-GB"/>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1566863"/>
            <a:ext cx="39608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1566863"/>
            <a:ext cx="3962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6B99A2-B7AE-4EC7-912E-CFBE1BDB3B25}" type="slidenum">
              <a:rPr lang="en-GB"/>
              <a:pPr/>
              <a:t>‹#›</a:t>
            </a:fld>
            <a:endParaRPr lang="en-GB"/>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92D8C56-6111-4A99-A120-ADE75E89FED0}" type="slidenum">
              <a:rPr lang="en-GB"/>
              <a:pPr/>
              <a:t>‹#›</a:t>
            </a:fld>
            <a:endParaRPr lang="en-GB"/>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7CB8D870-B37D-446E-A8C3-A5722C33D5EB}" type="slidenum">
              <a:rPr lang="en-GB"/>
              <a:pPr/>
              <a:t>‹#›</a:t>
            </a:fld>
            <a:endParaRPr lang="en-GB"/>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713ECF94-0792-4B1A-A97A-03150EFD0C03}" type="slidenum">
              <a:rPr lang="en-GB"/>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F179897-C135-416F-9BAF-52D4AB5262ED}" type="slidenum">
              <a:rPr lang="en-GB"/>
              <a:pPr/>
              <a:t>‹#›</a:t>
            </a:fld>
            <a:endParaRPr lang="en-GB"/>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62349B8-1548-457B-BB81-6DD0CDB03E5B}" type="slidenum">
              <a:rPr lang="en-GB"/>
              <a:pPr/>
              <a:t>‹#›</a:t>
            </a:fld>
            <a:endParaRPr lang="en-GB"/>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1242C3B-A8C7-4232-8837-AA50BBBBDC3E}" type="slidenum">
              <a:rPr lang="en-GB"/>
              <a:pPr/>
              <a:t>‹#›</a:t>
            </a:fld>
            <a:endParaRPr lang="en-GB"/>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8963" y="-85725"/>
            <a:ext cx="2205037" cy="6178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85725"/>
            <a:ext cx="6462713" cy="6178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54DE35-CA84-4B82-B1E7-21CFD4695700}" type="slidenum">
              <a:rPr lang="en-GB"/>
              <a:pPr/>
              <a:t>‹#›</a:t>
            </a:fld>
            <a:endParaRPr lang="en-GB"/>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3/11/2016</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B685A3F-36CE-491C-A039-0A19245E43C6}"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BC73F86-914B-40D3-A8C4-8A1A35CAC16A}"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GB"/>
          </a:p>
        </p:txBody>
      </p:sp>
      <p:sp>
        <p:nvSpPr>
          <p:cNvPr id="10" name="Slide Number Placeholder 9"/>
          <p:cNvSpPr>
            <a:spLocks noGrp="1"/>
          </p:cNvSpPr>
          <p:nvPr>
            <p:ph type="sldNum" sz="quarter" idx="16"/>
          </p:nvPr>
        </p:nvSpPr>
        <p:spPr/>
        <p:txBody>
          <a:bodyPr rtlCol="0"/>
          <a:lstStyle/>
          <a:p>
            <a:fld id="{CB697BCC-922F-4B44-96F3-D419116EC618}"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GB"/>
          </a:p>
        </p:txBody>
      </p:sp>
      <p:sp>
        <p:nvSpPr>
          <p:cNvPr id="12" name="Slide Number Placeholder 11"/>
          <p:cNvSpPr>
            <a:spLocks noGrp="1"/>
          </p:cNvSpPr>
          <p:nvPr>
            <p:ph type="sldNum" sz="quarter" idx="16"/>
          </p:nvPr>
        </p:nvSpPr>
        <p:spPr/>
        <p:txBody>
          <a:bodyPr rtlCol="0"/>
          <a:lstStyle/>
          <a:p>
            <a:fld id="{5DC1AAD9-55EC-4096-9393-C9B4AE7B856A}"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065C817-0253-43F0-8529-A215C9426A26}" type="slidenum">
              <a:rPr lang="en-GB" smtClean="0"/>
              <a:pPr/>
              <a:t>‹#›</a:t>
            </a:fld>
            <a:endParaRPr lang="en-GB"/>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928100" y="6681788"/>
            <a:ext cx="31750" cy="17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112250" y="6681788"/>
            <a:ext cx="31750" cy="17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0332496-E058-45D2-89A1-301971EA832A}" type="slidenum">
              <a:rPr lang="en-GB" smtClean="0"/>
              <a:pPr/>
              <a:t>‹#›</a:t>
            </a:fld>
            <a:endParaRPr lang="en-GB"/>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89DFE54-F6B5-4701-84F5-D8D955F6D26B}"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7DE9272-C8C0-4165-BA7A-60BE5DEA43A0}"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2115BD-897C-433E-BC5A-C5AE69CB5410}" type="slidenum">
              <a:rPr lang="en-GB" smtClean="0"/>
              <a:pPr/>
              <a:t>‹#›</a:t>
            </a:fld>
            <a:endParaRPr lang="en-GB"/>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CEC4215-E899-4F9E-8FFD-BE1F60791F0B}"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13148D80-D922-444D-9058-C1D7D9D70A84}" type="slidenum">
              <a:rPr lang="en-GB"/>
              <a:pPr>
                <a:defRPr/>
              </a:pPr>
              <a:t>‹#›</a:t>
            </a:fld>
            <a:endParaRPr lang="en-GB"/>
          </a:p>
        </p:txBody>
      </p:sp>
    </p:spTree>
    <p:extLst>
      <p:ext uri="{BB962C8B-B14F-4D97-AF65-F5344CB8AC3E}">
        <p14:creationId xmlns:p14="http://schemas.microsoft.com/office/powerpoint/2010/main" val="158300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4048" name="Picture 16" descr="tmp"/>
          <p:cNvPicPr>
            <a:picLocks noChangeAspect="1" noChangeArrowheads="1"/>
          </p:cNvPicPr>
          <p:nvPr/>
        </p:nvPicPr>
        <p:blipFill>
          <a:blip r:embed="rId13"/>
          <a:srcRect/>
          <a:stretch>
            <a:fillRect/>
          </a:stretch>
        </p:blipFill>
        <p:spPr bwMode="auto">
          <a:xfrm>
            <a:off x="0" y="0"/>
            <a:ext cx="9144000" cy="6858000"/>
          </a:xfrm>
          <a:prstGeom prst="rect">
            <a:avLst/>
          </a:prstGeom>
          <a:noFill/>
        </p:spPr>
      </p:pic>
      <p:pic>
        <p:nvPicPr>
          <p:cNvPr id="44049" name="Picture 17" descr="text"/>
          <p:cNvPicPr>
            <a:picLocks noChangeAspect="1" noChangeArrowheads="1"/>
          </p:cNvPicPr>
          <p:nvPr/>
        </p:nvPicPr>
        <p:blipFill>
          <a:blip r:embed="rId14"/>
          <a:srcRect b="19464"/>
          <a:stretch>
            <a:fillRect/>
          </a:stretch>
        </p:blipFill>
        <p:spPr bwMode="auto">
          <a:xfrm>
            <a:off x="865188" y="1557338"/>
            <a:ext cx="8229600" cy="3671887"/>
          </a:xfrm>
          <a:prstGeom prst="rect">
            <a:avLst/>
          </a:prstGeom>
          <a:noFill/>
        </p:spPr>
      </p:pic>
      <p:pic>
        <p:nvPicPr>
          <p:cNvPr id="44050" name="Picture 18" descr="Title Bar"/>
          <p:cNvPicPr>
            <a:picLocks noChangeAspect="1" noChangeArrowheads="1"/>
          </p:cNvPicPr>
          <p:nvPr/>
        </p:nvPicPr>
        <p:blipFill>
          <a:blip r:embed="rId15"/>
          <a:srcRect/>
          <a:stretch>
            <a:fillRect/>
          </a:stretch>
        </p:blipFill>
        <p:spPr bwMode="auto">
          <a:xfrm>
            <a:off x="-1588" y="0"/>
            <a:ext cx="9144001" cy="847725"/>
          </a:xfrm>
          <a:prstGeom prst="rect">
            <a:avLst/>
          </a:prstGeom>
          <a:noFill/>
        </p:spPr>
      </p:pic>
      <p:sp>
        <p:nvSpPr>
          <p:cNvPr id="44051" name="Rectangle 19"/>
          <p:cNvSpPr>
            <a:spLocks noGrp="1" noChangeArrowheads="1"/>
          </p:cNvSpPr>
          <p:nvPr>
            <p:ph type="body" idx="1"/>
          </p:nvPr>
        </p:nvSpPr>
        <p:spPr bwMode="auto">
          <a:xfrm>
            <a:off x="8928100" y="6681788"/>
            <a:ext cx="215900" cy="176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4052" name="Text Box 20"/>
          <p:cNvSpPr txBox="1">
            <a:spLocks noChangeArrowheads="1"/>
          </p:cNvSpPr>
          <p:nvPr/>
        </p:nvSpPr>
        <p:spPr bwMode="auto">
          <a:xfrm>
            <a:off x="381000" y="188913"/>
            <a:ext cx="7286625" cy="457200"/>
          </a:xfrm>
          <a:prstGeom prst="rect">
            <a:avLst/>
          </a:prstGeom>
          <a:noFill/>
          <a:ln w="9525">
            <a:noFill/>
            <a:miter lim="800000"/>
            <a:headEnd/>
            <a:tailEnd/>
          </a:ln>
          <a:effectLst/>
        </p:spPr>
        <p:txBody>
          <a:bodyPr>
            <a:spAutoFit/>
          </a:bodyPr>
          <a:lstStyle/>
          <a:p>
            <a:r>
              <a:rPr lang="en-GB" sz="2400">
                <a:solidFill>
                  <a:schemeClr val="tx2"/>
                </a:solidFill>
                <a:latin typeface="AvantGarde Bk BT" pitchFamily="34" charset="0"/>
              </a:rPr>
              <a:t>Using your m62 template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050"/>
                                        </p:tgtEl>
                                        <p:attrNameLst>
                                          <p:attrName>style.visibility</p:attrName>
                                        </p:attrNameLst>
                                      </p:cBhvr>
                                      <p:to>
                                        <p:strVal val="visible"/>
                                      </p:to>
                                    </p:set>
                                    <p:animEffect transition="in" filter="wipe(left)">
                                      <p:cBhvr>
                                        <p:cTn id="7" dur="500"/>
                                        <p:tgtEl>
                                          <p:spTgt spid="44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457200" algn="l" rtl="0" eaLnBrk="1" fontAlgn="base" hangingPunct="1">
        <a:spcBef>
          <a:spcPct val="0"/>
        </a:spcBef>
        <a:spcAft>
          <a:spcPct val="0"/>
        </a:spcAft>
        <a:defRPr sz="2400">
          <a:solidFill>
            <a:schemeClr val="tx2"/>
          </a:solidFill>
          <a:latin typeface="Arial" pitchFamily="34" charset="0"/>
        </a:defRPr>
      </a:lvl6pPr>
      <a:lvl7pPr marL="914400" algn="l" rtl="0" eaLnBrk="1" fontAlgn="base" hangingPunct="1">
        <a:spcBef>
          <a:spcPct val="0"/>
        </a:spcBef>
        <a:spcAft>
          <a:spcPct val="0"/>
        </a:spcAft>
        <a:defRPr sz="2400">
          <a:solidFill>
            <a:schemeClr val="tx2"/>
          </a:solidFill>
          <a:latin typeface="Arial" pitchFamily="34" charset="0"/>
        </a:defRPr>
      </a:lvl7pPr>
      <a:lvl8pPr marL="1371600" algn="l" rtl="0" eaLnBrk="1" fontAlgn="base" hangingPunct="1">
        <a:spcBef>
          <a:spcPct val="0"/>
        </a:spcBef>
        <a:spcAft>
          <a:spcPct val="0"/>
        </a:spcAft>
        <a:defRPr sz="2400">
          <a:solidFill>
            <a:schemeClr val="tx2"/>
          </a:solidFill>
          <a:latin typeface="Arial" pitchFamily="34" charset="0"/>
        </a:defRPr>
      </a:lvl8pPr>
      <a:lvl9pPr marL="1828800" algn="l" rtl="0" eaLnBrk="1" fontAlgn="base" hangingPunct="1">
        <a:spcBef>
          <a:spcPct val="0"/>
        </a:spcBef>
        <a:spcAft>
          <a:spcPct val="0"/>
        </a:spcAft>
        <a:defRPr sz="2400">
          <a:solidFill>
            <a:schemeClr val="tx2"/>
          </a:solidFill>
          <a:latin typeface="Arial" pitchFamily="34" charset="0"/>
        </a:defRPr>
      </a:lvl9pPr>
    </p:titleStyle>
    <p:bodyStyle>
      <a:lvl1pPr marL="342900" indent="-342900" algn="l" rtl="0" eaLnBrk="1" fontAlgn="base" hangingPunct="1">
        <a:spcBef>
          <a:spcPct val="20000"/>
        </a:spcBef>
        <a:spcAft>
          <a:spcPct val="0"/>
        </a:spcAft>
        <a:defRPr sz="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900">
          <a:solidFill>
            <a:schemeClr val="tx1"/>
          </a:solidFill>
          <a:latin typeface="+mn-lt"/>
        </a:defRPr>
      </a:lvl2pPr>
      <a:lvl3pPr marL="1143000" indent="-228600" algn="l" rtl="0" eaLnBrk="1" fontAlgn="base" hangingPunct="1">
        <a:spcBef>
          <a:spcPct val="20000"/>
        </a:spcBef>
        <a:spcAft>
          <a:spcPct val="0"/>
        </a:spcAft>
        <a:buChar char="•"/>
        <a:defRPr sz="900">
          <a:solidFill>
            <a:schemeClr val="tx1"/>
          </a:solidFill>
          <a:latin typeface="+mn-lt"/>
        </a:defRPr>
      </a:lvl3pPr>
      <a:lvl4pPr marL="1550988" indent="-228600" algn="l" rtl="0" eaLnBrk="1" fontAlgn="base" hangingPunct="1">
        <a:spcBef>
          <a:spcPct val="20000"/>
        </a:spcBef>
        <a:spcAft>
          <a:spcPct val="0"/>
        </a:spcAft>
        <a:buChar char="–"/>
        <a:defRPr sz="900">
          <a:solidFill>
            <a:schemeClr val="tx1"/>
          </a:solidFill>
          <a:latin typeface="+mn-lt"/>
        </a:defRPr>
      </a:lvl4pPr>
      <a:lvl5pPr marL="1958975" indent="-228600" algn="l" rtl="0" eaLnBrk="1" fontAlgn="base" hangingPunct="1">
        <a:spcBef>
          <a:spcPct val="20000"/>
        </a:spcBef>
        <a:spcAft>
          <a:spcPct val="0"/>
        </a:spcAft>
        <a:buChar char="»"/>
        <a:defRPr sz="900">
          <a:solidFill>
            <a:schemeClr val="tx1"/>
          </a:solidFill>
          <a:latin typeface="+mn-lt"/>
        </a:defRPr>
      </a:lvl5pPr>
      <a:lvl6pPr marL="2416175" indent="-228600" algn="l" rtl="0" eaLnBrk="1" fontAlgn="base" hangingPunct="1">
        <a:spcBef>
          <a:spcPct val="20000"/>
        </a:spcBef>
        <a:spcAft>
          <a:spcPct val="0"/>
        </a:spcAft>
        <a:buChar char="»"/>
        <a:defRPr sz="900">
          <a:solidFill>
            <a:schemeClr val="tx1"/>
          </a:solidFill>
          <a:latin typeface="+mn-lt"/>
        </a:defRPr>
      </a:lvl6pPr>
      <a:lvl7pPr marL="2873375" indent="-228600" algn="l" rtl="0" eaLnBrk="1" fontAlgn="base" hangingPunct="1">
        <a:spcBef>
          <a:spcPct val="20000"/>
        </a:spcBef>
        <a:spcAft>
          <a:spcPct val="0"/>
        </a:spcAft>
        <a:buChar char="»"/>
        <a:defRPr sz="900">
          <a:solidFill>
            <a:schemeClr val="tx1"/>
          </a:solidFill>
          <a:latin typeface="+mn-lt"/>
        </a:defRPr>
      </a:lvl7pPr>
      <a:lvl8pPr marL="3330575" indent="-228600" algn="l" rtl="0" eaLnBrk="1" fontAlgn="base" hangingPunct="1">
        <a:spcBef>
          <a:spcPct val="20000"/>
        </a:spcBef>
        <a:spcAft>
          <a:spcPct val="0"/>
        </a:spcAft>
        <a:buChar char="»"/>
        <a:defRPr sz="900">
          <a:solidFill>
            <a:schemeClr val="tx1"/>
          </a:solidFill>
          <a:latin typeface="+mn-lt"/>
        </a:defRPr>
      </a:lvl8pPr>
      <a:lvl9pPr marL="3787775" indent="-228600" algn="l" rtl="0" eaLnBrk="1" fontAlgn="base" hangingPunct="1">
        <a:spcBef>
          <a:spcPct val="20000"/>
        </a:spcBef>
        <a:spcAft>
          <a:spcPct val="0"/>
        </a:spcAft>
        <a:buChar char="»"/>
        <a:defRPr sz="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12" name="Picture 16" descr="12"/>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4114" name="Rectangle 18"/>
          <p:cNvSpPr>
            <a:spLocks noGrp="1" noChangeArrowheads="1"/>
          </p:cNvSpPr>
          <p:nvPr>
            <p:ph type="body" idx="1"/>
          </p:nvPr>
        </p:nvSpPr>
        <p:spPr bwMode="auto">
          <a:xfrm>
            <a:off x="755650" y="1566863"/>
            <a:ext cx="8075613"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sp>
        <p:nvSpPr>
          <p:cNvPr id="4115" name="Rectangle 19"/>
          <p:cNvSpPr>
            <a:spLocks noGrp="1" noChangeArrowheads="1"/>
          </p:cNvSpPr>
          <p:nvPr>
            <p:ph type="dt" sz="half" idx="2"/>
          </p:nvPr>
        </p:nvSpPr>
        <p:spPr bwMode="auto">
          <a:xfrm>
            <a:off x="4557713" y="6237288"/>
            <a:ext cx="10398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GB"/>
          </a:p>
        </p:txBody>
      </p:sp>
      <p:sp>
        <p:nvSpPr>
          <p:cNvPr id="4116" name="Rectangle 20"/>
          <p:cNvSpPr>
            <a:spLocks noGrp="1" noChangeArrowheads="1"/>
          </p:cNvSpPr>
          <p:nvPr>
            <p:ph type="ftr" sz="quarter" idx="3"/>
          </p:nvPr>
        </p:nvSpPr>
        <p:spPr bwMode="auto">
          <a:xfrm>
            <a:off x="652463" y="6230938"/>
            <a:ext cx="37195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GB"/>
          </a:p>
        </p:txBody>
      </p:sp>
      <p:sp>
        <p:nvSpPr>
          <p:cNvPr id="4117" name="Rectangle 21"/>
          <p:cNvSpPr>
            <a:spLocks noGrp="1" noChangeArrowheads="1"/>
          </p:cNvSpPr>
          <p:nvPr>
            <p:ph type="sldNum" sz="quarter" idx="4"/>
          </p:nvPr>
        </p:nvSpPr>
        <p:spPr bwMode="auto">
          <a:xfrm>
            <a:off x="-136525" y="6553200"/>
            <a:ext cx="6842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fld id="{42E37543-39AB-479D-8E98-F1E609075F1F}"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txStyles>
    <p:titleStyle>
      <a:lvl1pPr algn="r" rtl="0" eaLnBrk="1" fontAlgn="base" hangingPunct="1">
        <a:spcBef>
          <a:spcPct val="0"/>
        </a:spcBef>
        <a:spcAft>
          <a:spcPct val="0"/>
        </a:spcAft>
        <a:defRPr sz="2600">
          <a:solidFill>
            <a:srgbClr val="961212"/>
          </a:solidFill>
          <a:latin typeface="+mj-lt"/>
          <a:ea typeface="+mj-ea"/>
          <a:cs typeface="+mj-cs"/>
        </a:defRPr>
      </a:lvl1pPr>
      <a:lvl2pPr algn="r" rtl="0" eaLnBrk="1" fontAlgn="base" hangingPunct="1">
        <a:spcBef>
          <a:spcPct val="0"/>
        </a:spcBef>
        <a:spcAft>
          <a:spcPct val="0"/>
        </a:spcAft>
        <a:defRPr sz="2600">
          <a:solidFill>
            <a:srgbClr val="961212"/>
          </a:solidFill>
          <a:latin typeface="Arial" pitchFamily="34" charset="0"/>
        </a:defRPr>
      </a:lvl2pPr>
      <a:lvl3pPr algn="r" rtl="0" eaLnBrk="1" fontAlgn="base" hangingPunct="1">
        <a:spcBef>
          <a:spcPct val="0"/>
        </a:spcBef>
        <a:spcAft>
          <a:spcPct val="0"/>
        </a:spcAft>
        <a:defRPr sz="2600">
          <a:solidFill>
            <a:srgbClr val="961212"/>
          </a:solidFill>
          <a:latin typeface="Arial" pitchFamily="34" charset="0"/>
        </a:defRPr>
      </a:lvl3pPr>
      <a:lvl4pPr algn="r" rtl="0" eaLnBrk="1" fontAlgn="base" hangingPunct="1">
        <a:spcBef>
          <a:spcPct val="0"/>
        </a:spcBef>
        <a:spcAft>
          <a:spcPct val="0"/>
        </a:spcAft>
        <a:defRPr sz="2600">
          <a:solidFill>
            <a:srgbClr val="961212"/>
          </a:solidFill>
          <a:latin typeface="Arial" pitchFamily="34" charset="0"/>
        </a:defRPr>
      </a:lvl4pPr>
      <a:lvl5pPr algn="r" rtl="0" eaLnBrk="1" fontAlgn="base" hangingPunct="1">
        <a:spcBef>
          <a:spcPct val="0"/>
        </a:spcBef>
        <a:spcAft>
          <a:spcPct val="0"/>
        </a:spcAft>
        <a:defRPr sz="2600">
          <a:solidFill>
            <a:srgbClr val="961212"/>
          </a:solidFill>
          <a:latin typeface="Arial" pitchFamily="34" charset="0"/>
        </a:defRPr>
      </a:lvl5pPr>
      <a:lvl6pPr marL="457200" algn="r" rtl="0" eaLnBrk="1" fontAlgn="base" hangingPunct="1">
        <a:spcBef>
          <a:spcPct val="0"/>
        </a:spcBef>
        <a:spcAft>
          <a:spcPct val="0"/>
        </a:spcAft>
        <a:defRPr sz="2600">
          <a:solidFill>
            <a:srgbClr val="961212"/>
          </a:solidFill>
          <a:latin typeface="Arial" pitchFamily="34" charset="0"/>
        </a:defRPr>
      </a:lvl6pPr>
      <a:lvl7pPr marL="914400" algn="r" rtl="0" eaLnBrk="1" fontAlgn="base" hangingPunct="1">
        <a:spcBef>
          <a:spcPct val="0"/>
        </a:spcBef>
        <a:spcAft>
          <a:spcPct val="0"/>
        </a:spcAft>
        <a:defRPr sz="2600">
          <a:solidFill>
            <a:srgbClr val="961212"/>
          </a:solidFill>
          <a:latin typeface="Arial" pitchFamily="34" charset="0"/>
        </a:defRPr>
      </a:lvl7pPr>
      <a:lvl8pPr marL="1371600" algn="r" rtl="0" eaLnBrk="1" fontAlgn="base" hangingPunct="1">
        <a:spcBef>
          <a:spcPct val="0"/>
        </a:spcBef>
        <a:spcAft>
          <a:spcPct val="0"/>
        </a:spcAft>
        <a:defRPr sz="2600">
          <a:solidFill>
            <a:srgbClr val="961212"/>
          </a:solidFill>
          <a:latin typeface="Arial" pitchFamily="34" charset="0"/>
        </a:defRPr>
      </a:lvl8pPr>
      <a:lvl9pPr marL="1828800" algn="r" rtl="0" eaLnBrk="1" fontAlgn="base" hangingPunct="1">
        <a:spcBef>
          <a:spcPct val="0"/>
        </a:spcBef>
        <a:spcAft>
          <a:spcPct val="0"/>
        </a:spcAft>
        <a:defRPr sz="2600">
          <a:solidFill>
            <a:srgbClr val="961212"/>
          </a:solidFill>
          <a:latin typeface="Arial" pitchFamily="34"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7266" name="Picture 2" descr="12"/>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267267" name="Rectangle 3"/>
          <p:cNvSpPr>
            <a:spLocks noGrp="1" noChangeArrowheads="1"/>
          </p:cNvSpPr>
          <p:nvPr>
            <p:ph type="title"/>
          </p:nvPr>
        </p:nvSpPr>
        <p:spPr bwMode="auto">
          <a:xfrm>
            <a:off x="323850" y="-85725"/>
            <a:ext cx="8820150" cy="719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67268" name="Rectangle 4"/>
          <p:cNvSpPr>
            <a:spLocks noGrp="1" noChangeArrowheads="1"/>
          </p:cNvSpPr>
          <p:nvPr>
            <p:ph type="body" idx="1"/>
          </p:nvPr>
        </p:nvSpPr>
        <p:spPr bwMode="auto">
          <a:xfrm>
            <a:off x="755650" y="1566863"/>
            <a:ext cx="8075613"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sp>
        <p:nvSpPr>
          <p:cNvPr id="267269" name="Rectangle 5"/>
          <p:cNvSpPr>
            <a:spLocks noGrp="1" noChangeArrowheads="1"/>
          </p:cNvSpPr>
          <p:nvPr>
            <p:ph type="dt" sz="half" idx="2"/>
          </p:nvPr>
        </p:nvSpPr>
        <p:spPr bwMode="auto">
          <a:xfrm>
            <a:off x="4557713" y="6237288"/>
            <a:ext cx="10398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GB"/>
          </a:p>
        </p:txBody>
      </p:sp>
      <p:sp>
        <p:nvSpPr>
          <p:cNvPr id="267270" name="Rectangle 6"/>
          <p:cNvSpPr>
            <a:spLocks noGrp="1" noChangeArrowheads="1"/>
          </p:cNvSpPr>
          <p:nvPr>
            <p:ph type="ftr" sz="quarter" idx="3"/>
          </p:nvPr>
        </p:nvSpPr>
        <p:spPr bwMode="auto">
          <a:xfrm>
            <a:off x="652463" y="6230938"/>
            <a:ext cx="37195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GB"/>
          </a:p>
        </p:txBody>
      </p:sp>
      <p:sp>
        <p:nvSpPr>
          <p:cNvPr id="267271" name="Rectangle 7"/>
          <p:cNvSpPr>
            <a:spLocks noGrp="1" noChangeArrowheads="1"/>
          </p:cNvSpPr>
          <p:nvPr>
            <p:ph type="sldNum" sz="quarter" idx="4"/>
          </p:nvPr>
        </p:nvSpPr>
        <p:spPr bwMode="auto">
          <a:xfrm>
            <a:off x="-136525" y="6553200"/>
            <a:ext cx="6842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fld id="{FF20D141-10F3-456C-9386-021070CF13E7}" type="slidenum">
              <a:rPr lang="en-GB"/>
              <a:pPr/>
              <a:t>‹#›</a:t>
            </a:fld>
            <a:endParaRPr lang="en-GB"/>
          </a:p>
        </p:txBody>
      </p:sp>
      <p:pic>
        <p:nvPicPr>
          <p:cNvPr id="267272" name="Picture 8" descr="12bar"/>
          <p:cNvPicPr>
            <a:picLocks noChangeAspect="1" noChangeArrowheads="1"/>
          </p:cNvPicPr>
          <p:nvPr/>
        </p:nvPicPr>
        <p:blipFill>
          <a:blip r:embed="rId14"/>
          <a:srcRect/>
          <a:stretch>
            <a:fillRect/>
          </a:stretch>
        </p:blipFill>
        <p:spPr bwMode="auto">
          <a:xfrm>
            <a:off x="0" y="433388"/>
            <a:ext cx="8867775" cy="828675"/>
          </a:xfrm>
          <a:prstGeom prst="rect">
            <a:avLst/>
          </a:prstGeom>
          <a:noFill/>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67272"/>
                                        </p:tgtEl>
                                        <p:attrNameLst>
                                          <p:attrName>style.visibility</p:attrName>
                                        </p:attrNameLst>
                                      </p:cBhvr>
                                      <p:to>
                                        <p:strVal val="visible"/>
                                      </p:to>
                                    </p:set>
                                    <p:animEffect transition="in" filter="wipe(right)">
                                      <p:cBhvr>
                                        <p:cTn id="7" dur="500"/>
                                        <p:tgtEl>
                                          <p:spTgt spid="26727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7267"/>
                                        </p:tgtEl>
                                        <p:attrNameLst>
                                          <p:attrName>style.visibility</p:attrName>
                                        </p:attrNameLst>
                                      </p:cBhvr>
                                      <p:to>
                                        <p:strVal val="visible"/>
                                      </p:to>
                                    </p:set>
                                    <p:animEffect transition="in" filter="fade">
                                      <p:cBhvr>
                                        <p:cTn id="11" dur="1000"/>
                                        <p:tgtEl>
                                          <p:spTgt spid="267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p:bldLst>
  </p:timing>
  <p:txStyles>
    <p:titleStyle>
      <a:lvl1pPr algn="r" rtl="0" eaLnBrk="1" fontAlgn="base" hangingPunct="1">
        <a:spcBef>
          <a:spcPct val="0"/>
        </a:spcBef>
        <a:spcAft>
          <a:spcPct val="0"/>
        </a:spcAft>
        <a:defRPr sz="2600">
          <a:solidFill>
            <a:srgbClr val="961212"/>
          </a:solidFill>
          <a:latin typeface="+mj-lt"/>
          <a:ea typeface="+mj-ea"/>
          <a:cs typeface="+mj-cs"/>
        </a:defRPr>
      </a:lvl1pPr>
      <a:lvl2pPr algn="r" rtl="0" eaLnBrk="1" fontAlgn="base" hangingPunct="1">
        <a:spcBef>
          <a:spcPct val="0"/>
        </a:spcBef>
        <a:spcAft>
          <a:spcPct val="0"/>
        </a:spcAft>
        <a:defRPr sz="2600">
          <a:solidFill>
            <a:srgbClr val="961212"/>
          </a:solidFill>
          <a:latin typeface="Arial" pitchFamily="34" charset="0"/>
        </a:defRPr>
      </a:lvl2pPr>
      <a:lvl3pPr algn="r" rtl="0" eaLnBrk="1" fontAlgn="base" hangingPunct="1">
        <a:spcBef>
          <a:spcPct val="0"/>
        </a:spcBef>
        <a:spcAft>
          <a:spcPct val="0"/>
        </a:spcAft>
        <a:defRPr sz="2600">
          <a:solidFill>
            <a:srgbClr val="961212"/>
          </a:solidFill>
          <a:latin typeface="Arial" pitchFamily="34" charset="0"/>
        </a:defRPr>
      </a:lvl3pPr>
      <a:lvl4pPr algn="r" rtl="0" eaLnBrk="1" fontAlgn="base" hangingPunct="1">
        <a:spcBef>
          <a:spcPct val="0"/>
        </a:spcBef>
        <a:spcAft>
          <a:spcPct val="0"/>
        </a:spcAft>
        <a:defRPr sz="2600">
          <a:solidFill>
            <a:srgbClr val="961212"/>
          </a:solidFill>
          <a:latin typeface="Arial" pitchFamily="34" charset="0"/>
        </a:defRPr>
      </a:lvl4pPr>
      <a:lvl5pPr algn="r" rtl="0" eaLnBrk="1" fontAlgn="base" hangingPunct="1">
        <a:spcBef>
          <a:spcPct val="0"/>
        </a:spcBef>
        <a:spcAft>
          <a:spcPct val="0"/>
        </a:spcAft>
        <a:defRPr sz="2600">
          <a:solidFill>
            <a:srgbClr val="961212"/>
          </a:solidFill>
          <a:latin typeface="Arial" pitchFamily="34" charset="0"/>
        </a:defRPr>
      </a:lvl5pPr>
      <a:lvl6pPr marL="457200" algn="r" rtl="0" eaLnBrk="1" fontAlgn="base" hangingPunct="1">
        <a:spcBef>
          <a:spcPct val="0"/>
        </a:spcBef>
        <a:spcAft>
          <a:spcPct val="0"/>
        </a:spcAft>
        <a:defRPr sz="2600">
          <a:solidFill>
            <a:srgbClr val="961212"/>
          </a:solidFill>
          <a:latin typeface="Arial" pitchFamily="34" charset="0"/>
        </a:defRPr>
      </a:lvl6pPr>
      <a:lvl7pPr marL="914400" algn="r" rtl="0" eaLnBrk="1" fontAlgn="base" hangingPunct="1">
        <a:spcBef>
          <a:spcPct val="0"/>
        </a:spcBef>
        <a:spcAft>
          <a:spcPct val="0"/>
        </a:spcAft>
        <a:defRPr sz="2600">
          <a:solidFill>
            <a:srgbClr val="961212"/>
          </a:solidFill>
          <a:latin typeface="Arial" pitchFamily="34" charset="0"/>
        </a:defRPr>
      </a:lvl7pPr>
      <a:lvl8pPr marL="1371600" algn="r" rtl="0" eaLnBrk="1" fontAlgn="base" hangingPunct="1">
        <a:spcBef>
          <a:spcPct val="0"/>
        </a:spcBef>
        <a:spcAft>
          <a:spcPct val="0"/>
        </a:spcAft>
        <a:defRPr sz="2600">
          <a:solidFill>
            <a:srgbClr val="961212"/>
          </a:solidFill>
          <a:latin typeface="Arial" pitchFamily="34" charset="0"/>
        </a:defRPr>
      </a:lvl8pPr>
      <a:lvl9pPr marL="1828800" algn="r" rtl="0" eaLnBrk="1" fontAlgn="base" hangingPunct="1">
        <a:spcBef>
          <a:spcPct val="0"/>
        </a:spcBef>
        <a:spcAft>
          <a:spcPct val="0"/>
        </a:spcAft>
        <a:defRPr sz="2600">
          <a:solidFill>
            <a:srgbClr val="961212"/>
          </a:solidFill>
          <a:latin typeface="Arial" pitchFamily="34"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3/11/2016</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806" r:id="rId12"/>
  </p:sldLayoutIdLst>
  <p:transition>
    <p:fade/>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4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jpeg"/><Relationship Id="rId2" Type="http://schemas.openxmlformats.org/officeDocument/2006/relationships/diagramData" Target="../diagrams/data4.xml"/><Relationship Id="rId1" Type="http://schemas.openxmlformats.org/officeDocument/2006/relationships/slideLayout" Target="../slideLayouts/slideLayout4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6.png"/><Relationship Id="rId2" Type="http://schemas.openxmlformats.org/officeDocument/2006/relationships/diagramData" Target="../diagrams/data5.xml"/><Relationship Id="rId1" Type="http://schemas.openxmlformats.org/officeDocument/2006/relationships/slideLayout" Target="../slideLayouts/slideLayout4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4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59632" y="2276872"/>
            <a:ext cx="6477000" cy="1828800"/>
          </a:xfrm>
        </p:spPr>
        <p:txBody>
          <a:bodyPr>
            <a:normAutofit fontScale="90000"/>
          </a:bodyPr>
          <a:lstStyle/>
          <a:p>
            <a:pPr algn="ctr"/>
            <a:r>
              <a:rPr lang="en-GB" dirty="0" smtClean="0"/>
              <a:t>Professional Identity: </a:t>
            </a:r>
            <a:br>
              <a:rPr lang="en-GB" dirty="0" smtClean="0"/>
            </a:br>
            <a:r>
              <a:rPr lang="en-GB" dirty="0" smtClean="0"/>
              <a:t>Understanding SDT, Stress and Values</a:t>
            </a:r>
            <a:endParaRPr lang="en-GB" dirty="0"/>
          </a:p>
        </p:txBody>
      </p:sp>
      <p:sp>
        <p:nvSpPr>
          <p:cNvPr id="5" name="Subtitle 4"/>
          <p:cNvSpPr>
            <a:spLocks noGrp="1"/>
          </p:cNvSpPr>
          <p:nvPr>
            <p:ph type="subTitle" idx="1"/>
          </p:nvPr>
        </p:nvSpPr>
        <p:spPr/>
        <p:txBody>
          <a:bodyPr/>
          <a:lstStyle/>
          <a:p>
            <a:r>
              <a:rPr lang="en-GB" dirty="0" smtClean="0"/>
              <a:t>Dr Clare Wilson and Caroline Strevens</a:t>
            </a:r>
            <a:endParaRPr lang="en-GB" dirty="0"/>
          </a:p>
        </p:txBody>
      </p:sp>
    </p:spTree>
    <p:extLst>
      <p:ext uri="{BB962C8B-B14F-4D97-AF65-F5344CB8AC3E}">
        <p14:creationId xmlns:p14="http://schemas.microsoft.com/office/powerpoint/2010/main" val="99583937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1625" y="228600"/>
          <a:ext cx="8510588"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227" name="Text Placeholder 2"/>
          <p:cNvSpPr>
            <a:spLocks noGrp="1"/>
          </p:cNvSpPr>
          <p:nvPr>
            <p:ph type="body" sz="half" idx="1"/>
          </p:nvPr>
        </p:nvSpPr>
        <p:spPr>
          <a:xfrm>
            <a:off x="0" y="1643063"/>
            <a:ext cx="4194175" cy="5000625"/>
          </a:xfrm>
        </p:spPr>
        <p:txBody>
          <a:bodyPr>
            <a:noAutofit/>
          </a:bodyPr>
          <a:lstStyle/>
          <a:p>
            <a:pPr eaLnBrk="1" hangingPunct="1"/>
            <a:r>
              <a:rPr lang="en-GB" altLang="en-US" sz="3600" dirty="0" smtClean="0"/>
              <a:t>Increased adrenaline interferes with clear judgements results in seeing everything as a THREAT rather than as a challenge to be sorted – narrow focus </a:t>
            </a:r>
          </a:p>
        </p:txBody>
      </p:sp>
      <p:pic>
        <p:nvPicPr>
          <p:cNvPr id="52228" name="Picture 2" descr="C:\Documents and Settings\acastro\Desktop\Kring11e\art\ch07\JPGs_150dpi\figun_07_08.jpg"/>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4222750" y="1714500"/>
            <a:ext cx="4921250" cy="4357688"/>
          </a:xfrm>
        </p:spPr>
      </p:pic>
    </p:spTree>
    <p:extLst>
      <p:ext uri="{BB962C8B-B14F-4D97-AF65-F5344CB8AC3E}">
        <p14:creationId xmlns:p14="http://schemas.microsoft.com/office/powerpoint/2010/main" val="403520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1625" y="228600"/>
          <a:ext cx="8510588"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251" name="Text Placeholder 2"/>
          <p:cNvSpPr>
            <a:spLocks noGrp="1"/>
          </p:cNvSpPr>
          <p:nvPr>
            <p:ph type="body" sz="half" idx="1"/>
          </p:nvPr>
        </p:nvSpPr>
        <p:spPr/>
        <p:txBody>
          <a:bodyPr>
            <a:normAutofit/>
          </a:bodyPr>
          <a:lstStyle/>
          <a:p>
            <a:pPr eaLnBrk="1" hangingPunct="1"/>
            <a:r>
              <a:rPr lang="en-GB" altLang="en-US" sz="3600" dirty="0" smtClean="0"/>
              <a:t>Adrenaline quick</a:t>
            </a:r>
          </a:p>
          <a:p>
            <a:pPr eaLnBrk="1" hangingPunct="1"/>
            <a:r>
              <a:rPr lang="en-GB" altLang="en-US" sz="3600" dirty="0" smtClean="0"/>
              <a:t>If stress continues</a:t>
            </a:r>
          </a:p>
          <a:p>
            <a:pPr marL="0" indent="0" eaLnBrk="1" hangingPunct="1">
              <a:buNone/>
            </a:pPr>
            <a:r>
              <a:rPr lang="en-GB" altLang="en-US" sz="3600" dirty="0" smtClean="0"/>
              <a:t>Cortisol is released</a:t>
            </a:r>
          </a:p>
          <a:p>
            <a:pPr eaLnBrk="1" hangingPunct="1"/>
            <a:r>
              <a:rPr lang="en-GB" altLang="en-US" sz="3600" dirty="0" smtClean="0"/>
              <a:t>Once released, depress immunity for up to 8 hours</a:t>
            </a:r>
          </a:p>
        </p:txBody>
      </p:sp>
      <p:pic>
        <p:nvPicPr>
          <p:cNvPr id="53252" name="Picture 2" descr="C:\Documents and Settings\acastro\Desktop\Kring11e\art\ch07\JPGs_150dpi\figun_07_06.jpg"/>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4648200" y="2482850"/>
            <a:ext cx="4194175" cy="2809875"/>
          </a:xfrm>
        </p:spPr>
      </p:pic>
    </p:spTree>
    <p:extLst>
      <p:ext uri="{BB962C8B-B14F-4D97-AF65-F5344CB8AC3E}">
        <p14:creationId xmlns:p14="http://schemas.microsoft.com/office/powerpoint/2010/main" val="390293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1625" y="228600"/>
          <a:ext cx="8510588"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275" name="Text Placeholder 2"/>
          <p:cNvSpPr>
            <a:spLocks noGrp="1"/>
          </p:cNvSpPr>
          <p:nvPr>
            <p:ph type="body" sz="half" idx="1"/>
          </p:nvPr>
        </p:nvSpPr>
        <p:spPr>
          <a:xfrm>
            <a:off x="301625" y="1676400"/>
            <a:ext cx="5127625" cy="4967288"/>
          </a:xfrm>
        </p:spPr>
        <p:txBody>
          <a:bodyPr/>
          <a:lstStyle/>
          <a:p>
            <a:pPr eaLnBrk="1" hangingPunct="1"/>
            <a:r>
              <a:rPr lang="en-GB" altLang="en-US" sz="4000" dirty="0" smtClean="0"/>
              <a:t>Sustained cortisol release damages learning and memory as it prevents new memories being made</a:t>
            </a:r>
          </a:p>
          <a:p>
            <a:pPr eaLnBrk="1" hangingPunct="1">
              <a:buFont typeface="Wingdings" pitchFamily="2" charset="2"/>
              <a:buNone/>
            </a:pPr>
            <a:r>
              <a:rPr lang="en-GB" altLang="en-US" dirty="0" smtClean="0"/>
              <a:t>(</a:t>
            </a:r>
            <a:r>
              <a:rPr lang="en-GB" altLang="en-US" dirty="0" err="1" smtClean="0"/>
              <a:t>Sapilsky</a:t>
            </a:r>
            <a:r>
              <a:rPr lang="en-GB" altLang="en-US" dirty="0" smtClean="0"/>
              <a:t>, et al, 1990)</a:t>
            </a:r>
          </a:p>
        </p:txBody>
      </p:sp>
      <p:pic>
        <p:nvPicPr>
          <p:cNvPr id="54276" name="Picture 2"/>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5572125" y="1714500"/>
            <a:ext cx="3197225" cy="4173538"/>
          </a:xfrm>
        </p:spPr>
      </p:pic>
    </p:spTree>
    <p:extLst>
      <p:ext uri="{BB962C8B-B14F-4D97-AF65-F5344CB8AC3E}">
        <p14:creationId xmlns:p14="http://schemas.microsoft.com/office/powerpoint/2010/main" val="584551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Autofit/>
          </a:bodyPr>
          <a:lstStyle/>
          <a:p>
            <a:pPr lvl="0" algn="ctr"/>
            <a:r>
              <a:rPr lang="en-GB" sz="6600" dirty="0" smtClean="0"/>
              <a:t>The stress paradox</a:t>
            </a:r>
            <a:endParaRPr lang="en-GB" sz="6600" dirty="0"/>
          </a:p>
        </p:txBody>
      </p:sp>
      <p:sp>
        <p:nvSpPr>
          <p:cNvPr id="3" name="Content Placeholder 2"/>
          <p:cNvSpPr>
            <a:spLocks noGrp="1"/>
          </p:cNvSpPr>
          <p:nvPr>
            <p:ph idx="1"/>
          </p:nvPr>
        </p:nvSpPr>
        <p:spPr>
          <a:xfrm>
            <a:off x="395536" y="1600200"/>
            <a:ext cx="8370512" cy="4997152"/>
          </a:xfrm>
        </p:spPr>
        <p:txBody>
          <a:bodyPr>
            <a:normAutofit/>
          </a:bodyPr>
          <a:lstStyle/>
          <a:p>
            <a:r>
              <a:rPr lang="en-GB" dirty="0" smtClean="0"/>
              <a:t>A </a:t>
            </a:r>
            <a:r>
              <a:rPr lang="en-GB" dirty="0"/>
              <a:t>poll of 125,000 people from 121 different countries in 2005 to </a:t>
            </a:r>
            <a:r>
              <a:rPr lang="en-GB" dirty="0" smtClean="0"/>
              <a:t>2006</a:t>
            </a:r>
          </a:p>
          <a:p>
            <a:r>
              <a:rPr lang="en-GB" dirty="0"/>
              <a:t>W</a:t>
            </a:r>
            <a:r>
              <a:rPr lang="en-GB" dirty="0" smtClean="0"/>
              <a:t>orldwide </a:t>
            </a:r>
            <a:r>
              <a:rPr lang="en-GB" dirty="0"/>
              <a:t>33% of the population said they had felt a great deal of stress the previous day. </a:t>
            </a:r>
            <a:endParaRPr lang="en-GB" dirty="0" smtClean="0"/>
          </a:p>
          <a:p>
            <a:r>
              <a:rPr lang="en-GB" dirty="0" smtClean="0"/>
              <a:t>In </a:t>
            </a:r>
            <a:r>
              <a:rPr lang="en-GB" dirty="0"/>
              <a:t>the US it was 43%, 67% in the Philippines and only 5% in Mauritania. </a:t>
            </a:r>
            <a:endParaRPr lang="en-GB" dirty="0" smtClean="0"/>
          </a:p>
          <a:p>
            <a:r>
              <a:rPr lang="en-GB" dirty="0" smtClean="0"/>
              <a:t>The </a:t>
            </a:r>
            <a:r>
              <a:rPr lang="en-GB" dirty="0"/>
              <a:t>nation’s stress index was positively correlated with the nation’s well-being, life expectancy and GDP, life satisfaction and happiness </a:t>
            </a:r>
            <a:r>
              <a:rPr lang="en-GB" dirty="0" smtClean="0"/>
              <a:t>scores</a:t>
            </a:r>
            <a:r>
              <a:rPr lang="en-GB" dirty="0"/>
              <a:t> </a:t>
            </a:r>
            <a:r>
              <a:rPr lang="en-GB" dirty="0" smtClean="0"/>
              <a:t>(</a:t>
            </a:r>
            <a:r>
              <a:rPr lang="en-GB" dirty="0"/>
              <a:t>Ng</a:t>
            </a:r>
            <a:r>
              <a:rPr lang="en-GB" dirty="0" smtClean="0"/>
              <a:t>, </a:t>
            </a:r>
            <a:r>
              <a:rPr lang="en-GB" dirty="0" err="1"/>
              <a:t>Diener</a:t>
            </a:r>
            <a:r>
              <a:rPr lang="en-GB" dirty="0"/>
              <a:t>, </a:t>
            </a:r>
            <a:r>
              <a:rPr lang="en-GB" dirty="0" smtClean="0"/>
              <a:t>Aurora</a:t>
            </a:r>
            <a:r>
              <a:rPr lang="en-GB" dirty="0"/>
              <a:t>, </a:t>
            </a:r>
            <a:r>
              <a:rPr lang="en-GB" dirty="0" smtClean="0"/>
              <a:t>&amp; </a:t>
            </a:r>
            <a:r>
              <a:rPr lang="en-GB" dirty="0"/>
              <a:t>Harter, </a:t>
            </a:r>
            <a:r>
              <a:rPr lang="en-GB" dirty="0" smtClean="0"/>
              <a:t>2009</a:t>
            </a:r>
            <a:r>
              <a:rPr lang="en-GB" dirty="0"/>
              <a:t>). </a:t>
            </a:r>
          </a:p>
          <a:p>
            <a:endParaRPr lang="en-GB" dirty="0"/>
          </a:p>
        </p:txBody>
      </p:sp>
    </p:spTree>
    <p:extLst>
      <p:ext uri="{BB962C8B-B14F-4D97-AF65-F5344CB8AC3E}">
        <p14:creationId xmlns:p14="http://schemas.microsoft.com/office/powerpoint/2010/main" val="261484513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8153400" cy="990600"/>
          </a:xfrm>
        </p:spPr>
        <p:style>
          <a:lnRef idx="3">
            <a:schemeClr val="lt1"/>
          </a:lnRef>
          <a:fillRef idx="1">
            <a:schemeClr val="accent1"/>
          </a:fillRef>
          <a:effectRef idx="1">
            <a:schemeClr val="accent1"/>
          </a:effectRef>
          <a:fontRef idx="minor">
            <a:schemeClr val="lt1"/>
          </a:fontRef>
        </p:style>
        <p:txBody>
          <a:bodyPr>
            <a:normAutofit fontScale="90000"/>
          </a:bodyPr>
          <a:lstStyle/>
          <a:p>
            <a:pPr lvl="0" algn="ctr"/>
            <a:r>
              <a:rPr lang="en-GB" dirty="0" smtClean="0"/>
              <a:t>How we talk about stress matters</a:t>
            </a:r>
            <a:br>
              <a:rPr lang="en-GB" dirty="0" smtClean="0"/>
            </a:br>
            <a:r>
              <a:rPr lang="en-GB" sz="2000" dirty="0" smtClean="0"/>
              <a:t>(Krasner, Epstein, Beckman, </a:t>
            </a:r>
            <a:r>
              <a:rPr lang="en-GB" sz="2000" dirty="0" err="1" smtClean="0"/>
              <a:t>Suchman</a:t>
            </a:r>
            <a:r>
              <a:rPr lang="en-GB" sz="2000" dirty="0" smtClean="0"/>
              <a:t>, Chapman, Mooney, &amp; Quill, 2009)</a:t>
            </a:r>
            <a:endParaRPr lang="en-GB" b="1" dirty="0"/>
          </a:p>
        </p:txBody>
      </p:sp>
      <p:sp>
        <p:nvSpPr>
          <p:cNvPr id="3" name="Content Placeholder 2"/>
          <p:cNvSpPr>
            <a:spLocks noGrp="1"/>
          </p:cNvSpPr>
          <p:nvPr>
            <p:ph idx="1"/>
          </p:nvPr>
        </p:nvSpPr>
        <p:spPr>
          <a:xfrm>
            <a:off x="179512" y="1600200"/>
            <a:ext cx="8586536" cy="5141168"/>
          </a:xfrm>
        </p:spPr>
        <p:txBody>
          <a:bodyPr>
            <a:normAutofit/>
          </a:bodyPr>
          <a:lstStyle/>
          <a:p>
            <a:r>
              <a:rPr lang="en-GB" sz="3200" dirty="0" smtClean="0"/>
              <a:t>The </a:t>
            </a:r>
            <a:r>
              <a:rPr lang="en-GB" sz="3200" dirty="0"/>
              <a:t>way stress is discussed </a:t>
            </a:r>
            <a:r>
              <a:rPr lang="en-GB" sz="3200" dirty="0" smtClean="0"/>
              <a:t>often does </a:t>
            </a:r>
            <a:r>
              <a:rPr lang="en-GB" sz="3200" dirty="0"/>
              <a:t>not support well-being; </a:t>
            </a:r>
            <a:endParaRPr lang="en-GB" sz="3200" dirty="0" smtClean="0"/>
          </a:p>
          <a:p>
            <a:pPr lvl="1"/>
            <a:r>
              <a:rPr lang="en-GB" sz="3200" dirty="0" smtClean="0"/>
              <a:t>complaining </a:t>
            </a:r>
            <a:r>
              <a:rPr lang="en-GB" sz="3200" dirty="0"/>
              <a:t>about stress reinforces the fantasy of a stress-free life, </a:t>
            </a:r>
            <a:endParaRPr lang="en-GB" sz="3200" dirty="0" smtClean="0"/>
          </a:p>
          <a:p>
            <a:pPr lvl="1"/>
            <a:r>
              <a:rPr lang="en-GB" sz="3200" dirty="0" smtClean="0"/>
              <a:t>venting </a:t>
            </a:r>
            <a:r>
              <a:rPr lang="en-GB" sz="3200" dirty="0"/>
              <a:t>about stress reduces the ability to reflect on what could be learnt from it, and </a:t>
            </a:r>
            <a:endParaRPr lang="en-GB" sz="3200" dirty="0" smtClean="0"/>
          </a:p>
          <a:p>
            <a:pPr lvl="1"/>
            <a:r>
              <a:rPr lang="en-GB" sz="3200" dirty="0" smtClean="0"/>
              <a:t>suffering </a:t>
            </a:r>
            <a:r>
              <a:rPr lang="en-GB" sz="3200" dirty="0"/>
              <a:t>in silence avoids the vulnerability that comes with honest discussions and seeking social support.</a:t>
            </a:r>
          </a:p>
          <a:p>
            <a:endParaRPr lang="en-GB" dirty="0"/>
          </a:p>
        </p:txBody>
      </p:sp>
    </p:spTree>
    <p:extLst>
      <p:ext uri="{BB962C8B-B14F-4D97-AF65-F5344CB8AC3E}">
        <p14:creationId xmlns:p14="http://schemas.microsoft.com/office/powerpoint/2010/main" val="22129519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080120"/>
          </a:xfrm>
        </p:spPr>
        <p:style>
          <a:lnRef idx="3">
            <a:schemeClr val="lt1"/>
          </a:lnRef>
          <a:fillRef idx="1">
            <a:schemeClr val="accent1"/>
          </a:fillRef>
          <a:effectRef idx="1">
            <a:schemeClr val="accent1"/>
          </a:effectRef>
          <a:fontRef idx="minor">
            <a:schemeClr val="lt1"/>
          </a:fontRef>
        </p:style>
        <p:txBody>
          <a:bodyPr>
            <a:normAutofit/>
          </a:bodyPr>
          <a:lstStyle/>
          <a:p>
            <a:pPr lvl="0" algn="ctr"/>
            <a:r>
              <a:rPr lang="en-GB" dirty="0" smtClean="0"/>
              <a:t>Fear of pre-performance jitters…</a:t>
            </a:r>
            <a:endParaRPr lang="en-GB" dirty="0"/>
          </a:p>
        </p:txBody>
      </p:sp>
      <p:sp>
        <p:nvSpPr>
          <p:cNvPr id="3" name="Content Placeholder 2"/>
          <p:cNvSpPr>
            <a:spLocks noGrp="1"/>
          </p:cNvSpPr>
          <p:nvPr>
            <p:ph idx="1"/>
          </p:nvPr>
        </p:nvSpPr>
        <p:spPr>
          <a:xfrm>
            <a:off x="0" y="1628800"/>
            <a:ext cx="9036496" cy="5229200"/>
          </a:xfrm>
        </p:spPr>
        <p:txBody>
          <a:bodyPr>
            <a:normAutofit lnSpcReduction="10000"/>
          </a:bodyPr>
          <a:lstStyle/>
          <a:p>
            <a:r>
              <a:rPr lang="en-GB" dirty="0" smtClean="0"/>
              <a:t>Students </a:t>
            </a:r>
            <a:r>
              <a:rPr lang="en-GB" dirty="0"/>
              <a:t>who have greater increases in adrenaline during exams outperform their calmer </a:t>
            </a:r>
            <a:r>
              <a:rPr lang="en-GB" dirty="0" smtClean="0"/>
              <a:t>peers</a:t>
            </a:r>
            <a:r>
              <a:rPr lang="en-GB" dirty="0"/>
              <a:t> </a:t>
            </a:r>
            <a:r>
              <a:rPr lang="en-GB" dirty="0" smtClean="0"/>
              <a:t>(</a:t>
            </a:r>
            <a:r>
              <a:rPr lang="en-GB" dirty="0" err="1" smtClean="0"/>
              <a:t>Dienstbier</a:t>
            </a:r>
            <a:r>
              <a:rPr lang="en-GB" dirty="0" smtClean="0"/>
              <a:t>, 1989</a:t>
            </a:r>
            <a:r>
              <a:rPr lang="en-GB" dirty="0"/>
              <a:t>).</a:t>
            </a:r>
          </a:p>
          <a:p>
            <a:r>
              <a:rPr lang="en-GB" dirty="0"/>
              <a:t>Green Berets, Rangers and Marines who have the highest increases in the stress hormone cortisol during hostile interrogation are less likely to provide the enemy with useful </a:t>
            </a:r>
            <a:r>
              <a:rPr lang="en-GB" dirty="0" smtClean="0"/>
              <a:t>information</a:t>
            </a:r>
            <a:r>
              <a:rPr lang="en-GB" dirty="0"/>
              <a:t> </a:t>
            </a:r>
            <a:r>
              <a:rPr lang="en-GB" baseline="30000" dirty="0"/>
              <a:t>(</a:t>
            </a:r>
            <a:r>
              <a:rPr lang="en-GB" dirty="0" smtClean="0"/>
              <a:t>Morgan, Wang</a:t>
            </a:r>
            <a:r>
              <a:rPr lang="en-GB" dirty="0"/>
              <a:t>, </a:t>
            </a:r>
            <a:r>
              <a:rPr lang="en-GB" dirty="0" err="1" smtClean="0"/>
              <a:t>Rasmusson</a:t>
            </a:r>
            <a:r>
              <a:rPr lang="en-GB" dirty="0"/>
              <a:t>, </a:t>
            </a:r>
            <a:r>
              <a:rPr lang="en-GB" dirty="0" smtClean="0"/>
              <a:t>Hazlett</a:t>
            </a:r>
            <a:r>
              <a:rPr lang="en-GB" dirty="0"/>
              <a:t>, </a:t>
            </a:r>
            <a:r>
              <a:rPr lang="en-GB" dirty="0" smtClean="0"/>
              <a:t>Anderson</a:t>
            </a:r>
            <a:r>
              <a:rPr lang="en-GB" dirty="0"/>
              <a:t>, </a:t>
            </a:r>
            <a:r>
              <a:rPr lang="en-GB" dirty="0" smtClean="0"/>
              <a:t>&amp; </a:t>
            </a:r>
            <a:r>
              <a:rPr lang="en-GB" dirty="0" err="1"/>
              <a:t>Charney</a:t>
            </a:r>
            <a:r>
              <a:rPr lang="en-GB" dirty="0"/>
              <a:t>, </a:t>
            </a:r>
            <a:r>
              <a:rPr lang="en-GB" dirty="0" smtClean="0"/>
              <a:t>2001</a:t>
            </a:r>
            <a:r>
              <a:rPr lang="en-GB" dirty="0"/>
              <a:t>). </a:t>
            </a:r>
          </a:p>
          <a:p>
            <a:r>
              <a:rPr lang="en-GB" dirty="0"/>
              <a:t>Federal law enforcement officers who show greatest increases in heart rate during hostage negotiation training exercises are least likely to accidentally shoot the hostage</a:t>
            </a:r>
            <a:r>
              <a:rPr lang="en-GB" dirty="0" smtClean="0"/>
              <a:t>.</a:t>
            </a:r>
            <a:r>
              <a:rPr lang="en-GB" baseline="30000" dirty="0"/>
              <a:t> </a:t>
            </a:r>
            <a:r>
              <a:rPr lang="en-GB" baseline="30000" dirty="0" smtClean="0"/>
              <a:t>(</a:t>
            </a:r>
            <a:r>
              <a:rPr lang="en-GB" dirty="0" err="1" smtClean="0"/>
              <a:t>Meyerhoff</a:t>
            </a:r>
            <a:r>
              <a:rPr lang="en-GB" dirty="0"/>
              <a:t>, </a:t>
            </a:r>
            <a:r>
              <a:rPr lang="en-GB" dirty="0" smtClean="0"/>
              <a:t>Norris</a:t>
            </a:r>
            <a:r>
              <a:rPr lang="en-GB" dirty="0"/>
              <a:t>, </a:t>
            </a:r>
            <a:r>
              <a:rPr lang="en-GB" dirty="0" err="1" smtClean="0"/>
              <a:t>Saviolakis</a:t>
            </a:r>
            <a:r>
              <a:rPr lang="en-GB" dirty="0"/>
              <a:t>, </a:t>
            </a:r>
            <a:r>
              <a:rPr lang="en-GB" dirty="0" err="1" smtClean="0"/>
              <a:t>Wollert</a:t>
            </a:r>
            <a:r>
              <a:rPr lang="en-GB" dirty="0"/>
              <a:t>, </a:t>
            </a:r>
            <a:r>
              <a:rPr lang="en-GB" dirty="0" smtClean="0"/>
              <a:t>Burge</a:t>
            </a:r>
            <a:r>
              <a:rPr lang="en-GB" dirty="0"/>
              <a:t>, </a:t>
            </a:r>
            <a:r>
              <a:rPr lang="en-GB" dirty="0" smtClean="0"/>
              <a:t>Atkins</a:t>
            </a:r>
            <a:r>
              <a:rPr lang="en-GB" dirty="0"/>
              <a:t>, </a:t>
            </a:r>
            <a:r>
              <a:rPr lang="en-GB" dirty="0" smtClean="0"/>
              <a:t>&amp; </a:t>
            </a:r>
            <a:r>
              <a:rPr lang="en-GB" dirty="0" err="1"/>
              <a:t>Spielberger</a:t>
            </a:r>
            <a:r>
              <a:rPr lang="en-GB" dirty="0"/>
              <a:t>, </a:t>
            </a:r>
            <a:r>
              <a:rPr lang="en-GB" dirty="0" smtClean="0"/>
              <a:t>2004</a:t>
            </a:r>
            <a:r>
              <a:rPr lang="en-GB" dirty="0"/>
              <a:t>). </a:t>
            </a:r>
          </a:p>
          <a:p>
            <a:endParaRPr lang="en-GB" dirty="0"/>
          </a:p>
        </p:txBody>
      </p:sp>
    </p:spTree>
    <p:extLst>
      <p:ext uri="{BB962C8B-B14F-4D97-AF65-F5344CB8AC3E}">
        <p14:creationId xmlns:p14="http://schemas.microsoft.com/office/powerpoint/2010/main" val="155533173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smtClean="0"/>
              <a:t>Why? Threat v Challenge Response</a:t>
            </a:r>
            <a:endParaRPr lang="en-GB" dirty="0"/>
          </a:p>
        </p:txBody>
      </p:sp>
      <p:sp>
        <p:nvSpPr>
          <p:cNvPr id="3" name="Content Placeholder 2"/>
          <p:cNvSpPr>
            <a:spLocks noGrp="1"/>
          </p:cNvSpPr>
          <p:nvPr>
            <p:ph idx="1"/>
          </p:nvPr>
        </p:nvSpPr>
        <p:spPr>
          <a:xfrm>
            <a:off x="107504" y="1600200"/>
            <a:ext cx="8658544" cy="5141168"/>
          </a:xfrm>
        </p:spPr>
        <p:txBody>
          <a:bodyPr>
            <a:normAutofit fontScale="92500" lnSpcReduction="10000"/>
          </a:bodyPr>
          <a:lstStyle/>
          <a:p>
            <a:r>
              <a:rPr lang="en-GB" dirty="0" smtClean="0"/>
              <a:t>Both </a:t>
            </a:r>
            <a:r>
              <a:rPr lang="en-GB" dirty="0"/>
              <a:t>prepare for action (heart starts beating faster). </a:t>
            </a:r>
            <a:endParaRPr lang="en-GB" dirty="0" smtClean="0"/>
          </a:p>
          <a:p>
            <a:r>
              <a:rPr lang="en-GB" dirty="0" smtClean="0"/>
              <a:t>During </a:t>
            </a:r>
            <a:r>
              <a:rPr lang="en-GB" dirty="0"/>
              <a:t>a </a:t>
            </a:r>
            <a:r>
              <a:rPr lang="en-GB" b="1" dirty="0"/>
              <a:t>threat</a:t>
            </a:r>
            <a:r>
              <a:rPr lang="en-GB" dirty="0"/>
              <a:t> response the body is anticipating physical harm so to minimise blood loss that might follow a fight, blood vessels constrict, inflammation is increased and immune cells mobilised to prepare for faster healing. </a:t>
            </a:r>
            <a:endParaRPr lang="en-GB" dirty="0" smtClean="0"/>
          </a:p>
          <a:p>
            <a:r>
              <a:rPr lang="en-GB" dirty="0" smtClean="0"/>
              <a:t>Emotions include </a:t>
            </a:r>
            <a:r>
              <a:rPr lang="en-GB" dirty="0"/>
              <a:t>fear, anger, self-doubt, or shame. As the primary goal is self-protection, vigilance to negative signs is increased. </a:t>
            </a:r>
          </a:p>
          <a:p>
            <a:r>
              <a:rPr lang="en-GB" dirty="0"/>
              <a:t>Creates a cycle - increased attention to negative signs increases fear and self-doubt. Connections between areas of the brain that detect threats and trigger survival </a:t>
            </a:r>
            <a:endParaRPr lang="en-GB" dirty="0" smtClean="0"/>
          </a:p>
          <a:p>
            <a:pPr marL="0" indent="0">
              <a:buNone/>
            </a:pPr>
            <a:r>
              <a:rPr lang="en-GB" dirty="0"/>
              <a:t> </a:t>
            </a:r>
            <a:r>
              <a:rPr lang="en-GB" dirty="0" smtClean="0"/>
              <a:t>   coping </a:t>
            </a:r>
            <a:r>
              <a:rPr lang="en-GB" dirty="0"/>
              <a:t>are strengthened.</a:t>
            </a:r>
          </a:p>
          <a:p>
            <a:endParaRPr lang="en-GB" dirty="0"/>
          </a:p>
        </p:txBody>
      </p:sp>
      <p:pic>
        <p:nvPicPr>
          <p:cNvPr id="9218" name="Picture 2" descr="C:\Users\wilsonc1.UNI\Desktop\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5586056"/>
            <a:ext cx="1671812" cy="12522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5246323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a:t>Threat v Challenge Response</a:t>
            </a:r>
          </a:p>
        </p:txBody>
      </p:sp>
      <p:sp>
        <p:nvSpPr>
          <p:cNvPr id="3" name="Content Placeholder 2"/>
          <p:cNvSpPr>
            <a:spLocks noGrp="1"/>
          </p:cNvSpPr>
          <p:nvPr>
            <p:ph sz="quarter" idx="1"/>
          </p:nvPr>
        </p:nvSpPr>
        <p:spPr>
          <a:xfrm>
            <a:off x="0" y="1600200"/>
            <a:ext cx="9144000" cy="5257800"/>
          </a:xfrm>
        </p:spPr>
        <p:txBody>
          <a:bodyPr>
            <a:normAutofit fontScale="70000" lnSpcReduction="20000"/>
          </a:bodyPr>
          <a:lstStyle/>
          <a:p>
            <a:r>
              <a:rPr lang="en-GB" sz="4000" dirty="0" smtClean="0"/>
              <a:t>During </a:t>
            </a:r>
            <a:r>
              <a:rPr lang="en-GB" sz="4000" dirty="0"/>
              <a:t>a </a:t>
            </a:r>
            <a:r>
              <a:rPr lang="en-GB" sz="4000" b="1" dirty="0"/>
              <a:t>challenge</a:t>
            </a:r>
            <a:r>
              <a:rPr lang="en-GB" sz="4000" dirty="0"/>
              <a:t> response blood vessels </a:t>
            </a:r>
            <a:r>
              <a:rPr lang="en-GB" sz="4000" dirty="0" smtClean="0"/>
              <a:t>relaxed</a:t>
            </a:r>
            <a:r>
              <a:rPr lang="en-GB" sz="4000" dirty="0"/>
              <a:t>, and the heart beat is not only faster </a:t>
            </a:r>
            <a:r>
              <a:rPr lang="en-GB" sz="4000" dirty="0" smtClean="0"/>
              <a:t>to </a:t>
            </a:r>
            <a:r>
              <a:rPr lang="en-GB" sz="4000" dirty="0"/>
              <a:t>increase blood flow and energy.</a:t>
            </a:r>
          </a:p>
          <a:p>
            <a:r>
              <a:rPr lang="en-GB" sz="4000" dirty="0" smtClean="0"/>
              <a:t>Emotions include </a:t>
            </a:r>
            <a:r>
              <a:rPr lang="en-GB" sz="4000" dirty="0"/>
              <a:t>anxiety, excitement, energised, enthusiasm and confidence. The primary goal </a:t>
            </a:r>
            <a:r>
              <a:rPr lang="en-GB" sz="4000" dirty="0" smtClean="0"/>
              <a:t>is goal pursuit &amp; </a:t>
            </a:r>
            <a:r>
              <a:rPr lang="en-GB" sz="4000" dirty="0"/>
              <a:t>so attention is more open and ready to engage with the </a:t>
            </a:r>
            <a:r>
              <a:rPr lang="en-GB" sz="4000" dirty="0" smtClean="0"/>
              <a:t>environment. </a:t>
            </a:r>
            <a:endParaRPr lang="en-GB" sz="4000" dirty="0"/>
          </a:p>
          <a:p>
            <a:r>
              <a:rPr lang="en-GB" sz="4000" dirty="0" smtClean="0"/>
              <a:t>The </a:t>
            </a:r>
            <a:r>
              <a:rPr lang="en-GB" sz="4000" dirty="0"/>
              <a:t>brain’s prefrontal cortex </a:t>
            </a:r>
            <a:r>
              <a:rPr lang="en-GB" sz="4000" dirty="0" smtClean="0"/>
              <a:t>suppresses </a:t>
            </a:r>
            <a:r>
              <a:rPr lang="en-GB" sz="4000" dirty="0"/>
              <a:t>fear and </a:t>
            </a:r>
            <a:r>
              <a:rPr lang="en-GB" sz="4000" b="1" dirty="0" smtClean="0"/>
              <a:t>increases</a:t>
            </a:r>
            <a:r>
              <a:rPr lang="en-GB" sz="4000" dirty="0" smtClean="0"/>
              <a:t> </a:t>
            </a:r>
            <a:r>
              <a:rPr lang="en-GB" sz="4000" b="1" dirty="0"/>
              <a:t>DHEA</a:t>
            </a:r>
            <a:r>
              <a:rPr lang="en-GB" sz="4000" dirty="0"/>
              <a:t> </a:t>
            </a:r>
            <a:r>
              <a:rPr lang="en-GB" sz="2200" dirty="0"/>
              <a:t>(van </a:t>
            </a:r>
            <a:r>
              <a:rPr lang="en-GB" sz="2200" dirty="0" err="1"/>
              <a:t>Wingen</a:t>
            </a:r>
            <a:r>
              <a:rPr lang="en-GB" sz="2200" dirty="0"/>
              <a:t>, </a:t>
            </a:r>
            <a:r>
              <a:rPr lang="en-GB" sz="2200" dirty="0" err="1"/>
              <a:t>Geuze</a:t>
            </a:r>
            <a:r>
              <a:rPr lang="en-GB" sz="2200" dirty="0"/>
              <a:t>, </a:t>
            </a:r>
            <a:r>
              <a:rPr lang="en-GB" sz="2200" dirty="0" err="1"/>
              <a:t>Vermetten</a:t>
            </a:r>
            <a:r>
              <a:rPr lang="en-GB" sz="2200" dirty="0"/>
              <a:t>, &amp; </a:t>
            </a:r>
            <a:r>
              <a:rPr lang="en-GB" sz="2200" dirty="0" err="1"/>
              <a:t>Fernández</a:t>
            </a:r>
            <a:r>
              <a:rPr lang="en-GB" sz="2200" dirty="0"/>
              <a:t>, 2011</a:t>
            </a:r>
            <a:r>
              <a:rPr lang="en-GB" sz="2200" dirty="0" smtClean="0"/>
              <a:t>).</a:t>
            </a:r>
          </a:p>
          <a:p>
            <a:r>
              <a:rPr lang="en-GB" sz="4000" dirty="0"/>
              <a:t>Those who show the CHALLENGE response to stress are less likely to be diagnosed with metabolic syndrome </a:t>
            </a:r>
            <a:r>
              <a:rPr lang="en-GB" sz="2000" dirty="0"/>
              <a:t>(</a:t>
            </a:r>
            <a:r>
              <a:rPr lang="en-GB" sz="2000" dirty="0" err="1"/>
              <a:t>Yancura</a:t>
            </a:r>
            <a:r>
              <a:rPr lang="en-GB" sz="2000" dirty="0"/>
              <a:t>, </a:t>
            </a:r>
            <a:r>
              <a:rPr lang="en-GB" sz="2000" dirty="0" err="1"/>
              <a:t>Aldwin</a:t>
            </a:r>
            <a:r>
              <a:rPr lang="en-GB" sz="2000" dirty="0"/>
              <a:t>, </a:t>
            </a:r>
            <a:r>
              <a:rPr lang="en-GB" sz="2000" dirty="0" err="1"/>
              <a:t>Levenson</a:t>
            </a:r>
            <a:r>
              <a:rPr lang="en-GB" sz="2000" dirty="0"/>
              <a:t>, &amp; Spiro, 2006)</a:t>
            </a:r>
            <a:r>
              <a:rPr lang="en-GB" sz="4000" dirty="0"/>
              <a:t> and showed a greater brain volume </a:t>
            </a:r>
            <a:endParaRPr lang="en-GB" sz="4000" dirty="0" smtClean="0"/>
          </a:p>
          <a:p>
            <a:pPr marL="0" indent="0">
              <a:buNone/>
            </a:pPr>
            <a:r>
              <a:rPr lang="en-GB" sz="4000" dirty="0" smtClean="0"/>
              <a:t>across </a:t>
            </a:r>
            <a:r>
              <a:rPr lang="en-GB" sz="4000" dirty="0"/>
              <a:t>the life span </a:t>
            </a:r>
            <a:r>
              <a:rPr lang="en-GB" sz="2000" dirty="0"/>
              <a:t>(Jefferson, </a:t>
            </a:r>
            <a:r>
              <a:rPr lang="en-GB" sz="2000" dirty="0" err="1"/>
              <a:t>Himali</a:t>
            </a:r>
            <a:r>
              <a:rPr lang="en-GB" sz="2000" dirty="0"/>
              <a:t>, </a:t>
            </a:r>
            <a:r>
              <a:rPr lang="en-GB" sz="2000" dirty="0" err="1"/>
              <a:t>Beiser</a:t>
            </a:r>
            <a:r>
              <a:rPr lang="en-GB" sz="2000" dirty="0"/>
              <a:t>, Au, </a:t>
            </a:r>
            <a:r>
              <a:rPr lang="en-GB" sz="2000" dirty="0" err="1"/>
              <a:t>Massaro</a:t>
            </a:r>
            <a:r>
              <a:rPr lang="en-GB" sz="2000" dirty="0" smtClean="0"/>
              <a:t>,  </a:t>
            </a:r>
            <a:r>
              <a:rPr lang="en-GB" sz="2000" dirty="0" err="1"/>
              <a:t>Seshadri</a:t>
            </a:r>
            <a:r>
              <a:rPr lang="en-GB" sz="2000" dirty="0"/>
              <a:t>, &amp; </a:t>
            </a:r>
            <a:r>
              <a:rPr lang="en-GB" sz="2000" dirty="0" err="1"/>
              <a:t>Gona</a:t>
            </a:r>
            <a:r>
              <a:rPr lang="en-GB" sz="2000" dirty="0"/>
              <a:t>, 2010). </a:t>
            </a:r>
            <a:r>
              <a:rPr lang="en-GB" sz="4000" baseline="30000" dirty="0"/>
              <a:t> </a:t>
            </a:r>
            <a:endParaRPr lang="en-GB" sz="4000" dirty="0"/>
          </a:p>
          <a:p>
            <a:endParaRPr lang="en-GB" dirty="0"/>
          </a:p>
          <a:p>
            <a:endParaRPr lang="en-GB" dirty="0"/>
          </a:p>
        </p:txBody>
      </p:sp>
      <p:pic>
        <p:nvPicPr>
          <p:cNvPr id="4" name="Picture 2" descr="C:\Users\wilsonc1.UNI\Desktop\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733256"/>
            <a:ext cx="1311772" cy="9825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0636078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r>
              <a:rPr lang="en-GB" dirty="0" smtClean="0"/>
              <a:t>Threat v Challenge Response</a:t>
            </a:r>
            <a:endParaRPr lang="en-GB" dirty="0"/>
          </a:p>
        </p:txBody>
      </p:sp>
      <p:sp>
        <p:nvSpPr>
          <p:cNvPr id="3" name="Content Placeholder 2"/>
          <p:cNvSpPr>
            <a:spLocks noGrp="1"/>
          </p:cNvSpPr>
          <p:nvPr>
            <p:ph idx="1"/>
          </p:nvPr>
        </p:nvSpPr>
        <p:spPr>
          <a:xfrm>
            <a:off x="0" y="1600200"/>
            <a:ext cx="8964488" cy="5069160"/>
          </a:xfrm>
        </p:spPr>
        <p:txBody>
          <a:bodyPr>
            <a:normAutofit/>
          </a:bodyPr>
          <a:lstStyle/>
          <a:p>
            <a:r>
              <a:rPr lang="en-GB" dirty="0"/>
              <a:t>The most common factor in </a:t>
            </a:r>
            <a:endParaRPr lang="en-GB" dirty="0" smtClean="0"/>
          </a:p>
          <a:p>
            <a:pPr marL="0" indent="0">
              <a:buNone/>
            </a:pPr>
            <a:r>
              <a:rPr lang="en-GB" dirty="0" smtClean="0"/>
              <a:t>determining </a:t>
            </a:r>
            <a:r>
              <a:rPr lang="en-GB" dirty="0"/>
              <a:t>the stress response is </a:t>
            </a:r>
            <a:endParaRPr lang="en-GB" dirty="0" smtClean="0"/>
          </a:p>
          <a:p>
            <a:pPr marL="0" indent="0">
              <a:buNone/>
            </a:pPr>
            <a:r>
              <a:rPr lang="en-GB" dirty="0" smtClean="0"/>
              <a:t>how </a:t>
            </a:r>
            <a:r>
              <a:rPr lang="en-GB" b="1" dirty="0"/>
              <a:t>ability to handle the stress </a:t>
            </a:r>
            <a:r>
              <a:rPr lang="en-GB" dirty="0"/>
              <a:t>is </a:t>
            </a:r>
            <a:endParaRPr lang="en-GB" dirty="0" smtClean="0"/>
          </a:p>
          <a:p>
            <a:pPr marL="0" indent="0">
              <a:buNone/>
            </a:pPr>
            <a:r>
              <a:rPr lang="en-GB" b="1" dirty="0" smtClean="0"/>
              <a:t>perceived</a:t>
            </a:r>
            <a:r>
              <a:rPr lang="en-GB" b="1" dirty="0"/>
              <a:t>. </a:t>
            </a:r>
            <a:endParaRPr lang="en-GB" b="1" dirty="0" smtClean="0"/>
          </a:p>
          <a:p>
            <a:r>
              <a:rPr lang="en-GB" dirty="0" smtClean="0"/>
              <a:t>An </a:t>
            </a:r>
            <a:r>
              <a:rPr lang="en-GB" dirty="0"/>
              <a:t>unconscious evaluation </a:t>
            </a:r>
            <a:r>
              <a:rPr lang="en-GB" dirty="0" smtClean="0"/>
              <a:t>takes place. </a:t>
            </a:r>
          </a:p>
          <a:p>
            <a:r>
              <a:rPr lang="en-GB" dirty="0" smtClean="0"/>
              <a:t>If </a:t>
            </a:r>
            <a:r>
              <a:rPr lang="en-GB" dirty="0"/>
              <a:t>the </a:t>
            </a:r>
            <a:r>
              <a:rPr lang="en-GB" b="1" dirty="0"/>
              <a:t>demands</a:t>
            </a:r>
            <a:r>
              <a:rPr lang="en-GB" dirty="0"/>
              <a:t> of the situation </a:t>
            </a:r>
            <a:r>
              <a:rPr lang="en-GB" b="1" dirty="0"/>
              <a:t>exceed resources</a:t>
            </a:r>
            <a:r>
              <a:rPr lang="en-GB" dirty="0"/>
              <a:t>, a </a:t>
            </a:r>
            <a:r>
              <a:rPr lang="en-GB" b="1" dirty="0"/>
              <a:t>threat response </a:t>
            </a:r>
            <a:r>
              <a:rPr lang="en-GB" dirty="0"/>
              <a:t>will take place. If it is believed that the </a:t>
            </a:r>
            <a:r>
              <a:rPr lang="en-GB" b="1" dirty="0"/>
              <a:t>resources available will be successful</a:t>
            </a:r>
            <a:r>
              <a:rPr lang="en-GB" dirty="0"/>
              <a:t>, a </a:t>
            </a:r>
            <a:r>
              <a:rPr lang="en-GB" b="1" dirty="0"/>
              <a:t>challenge response</a:t>
            </a:r>
            <a:r>
              <a:rPr lang="en-GB" dirty="0"/>
              <a:t> will occur.</a:t>
            </a:r>
          </a:p>
          <a:p>
            <a:endParaRPr lang="en-GB" dirty="0"/>
          </a:p>
        </p:txBody>
      </p:sp>
      <p:pic>
        <p:nvPicPr>
          <p:cNvPr id="10242" name="Picture 2" descr="C:\Users\wilsonc1.UNI\Desktop\download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014" y="1556792"/>
            <a:ext cx="3728986" cy="2088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4269947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get a challenge response:</a:t>
            </a:r>
            <a:endParaRPr lang="en-GB" dirty="0"/>
          </a:p>
        </p:txBody>
      </p:sp>
      <p:sp>
        <p:nvSpPr>
          <p:cNvPr id="3" name="Content Placeholder 2"/>
          <p:cNvSpPr>
            <a:spLocks noGrp="1"/>
          </p:cNvSpPr>
          <p:nvPr>
            <p:ph sz="quarter" idx="1"/>
          </p:nvPr>
        </p:nvSpPr>
        <p:spPr>
          <a:xfrm>
            <a:off x="107504" y="1600200"/>
            <a:ext cx="8658544" cy="5069160"/>
          </a:xfrm>
        </p:spPr>
        <p:txBody>
          <a:bodyPr>
            <a:normAutofit lnSpcReduction="10000"/>
          </a:bodyPr>
          <a:lstStyle/>
          <a:p>
            <a:r>
              <a:rPr lang="en-GB" dirty="0" smtClean="0"/>
              <a:t>Focus on your resources, include:</a:t>
            </a:r>
          </a:p>
          <a:p>
            <a:r>
              <a:rPr lang="en-GB" dirty="0" smtClean="0"/>
              <a:t>acknowledging </a:t>
            </a:r>
            <a:r>
              <a:rPr lang="en-GB" b="1" dirty="0"/>
              <a:t>personal strengths</a:t>
            </a:r>
            <a:r>
              <a:rPr lang="en-GB" dirty="0"/>
              <a:t>, </a:t>
            </a:r>
            <a:endParaRPr lang="en-GB" dirty="0" smtClean="0"/>
          </a:p>
          <a:p>
            <a:r>
              <a:rPr lang="en-GB" dirty="0" smtClean="0"/>
              <a:t>thinking </a:t>
            </a:r>
            <a:r>
              <a:rPr lang="en-GB" dirty="0"/>
              <a:t>about preparations for a </a:t>
            </a:r>
            <a:endParaRPr lang="en-GB" dirty="0" smtClean="0"/>
          </a:p>
          <a:p>
            <a:pPr marL="0" indent="0">
              <a:buNone/>
            </a:pPr>
            <a:r>
              <a:rPr lang="en-GB" dirty="0" smtClean="0"/>
              <a:t>particular </a:t>
            </a:r>
            <a:r>
              <a:rPr lang="en-GB" dirty="0"/>
              <a:t>challenge, </a:t>
            </a:r>
            <a:endParaRPr lang="en-GB" dirty="0" smtClean="0"/>
          </a:p>
          <a:p>
            <a:r>
              <a:rPr lang="en-GB" dirty="0" smtClean="0"/>
              <a:t>remembering </a:t>
            </a:r>
            <a:r>
              <a:rPr lang="en-GB" dirty="0"/>
              <a:t>times </a:t>
            </a:r>
            <a:r>
              <a:rPr lang="en-GB" b="1" dirty="0"/>
              <a:t>similar challenges </a:t>
            </a:r>
            <a:endParaRPr lang="en-GB" b="1" dirty="0" smtClean="0"/>
          </a:p>
          <a:p>
            <a:pPr marL="0" indent="0">
              <a:buNone/>
            </a:pPr>
            <a:r>
              <a:rPr lang="en-GB" b="1" dirty="0" smtClean="0"/>
              <a:t>were </a:t>
            </a:r>
            <a:r>
              <a:rPr lang="en-GB" b="1" dirty="0"/>
              <a:t>overcome</a:t>
            </a:r>
            <a:r>
              <a:rPr lang="en-GB" b="1" dirty="0" smtClean="0"/>
              <a:t>,</a:t>
            </a:r>
          </a:p>
          <a:p>
            <a:r>
              <a:rPr lang="en-GB" dirty="0" smtClean="0"/>
              <a:t> </a:t>
            </a:r>
            <a:r>
              <a:rPr lang="en-GB" dirty="0"/>
              <a:t>imagining </a:t>
            </a:r>
            <a:r>
              <a:rPr lang="en-GB" b="1" dirty="0"/>
              <a:t>loved ones’ support</a:t>
            </a:r>
            <a:r>
              <a:rPr lang="en-GB" dirty="0"/>
              <a:t>. </a:t>
            </a:r>
            <a:endParaRPr lang="en-GB" dirty="0" smtClean="0"/>
          </a:p>
          <a:p>
            <a:pPr marL="0" indent="0">
              <a:buNone/>
            </a:pPr>
            <a:r>
              <a:rPr lang="en-GB" sz="2000" dirty="0" smtClean="0"/>
              <a:t>(</a:t>
            </a:r>
            <a:r>
              <a:rPr lang="en-GB" sz="2000" dirty="0" err="1"/>
              <a:t>Shnabel</a:t>
            </a:r>
            <a:r>
              <a:rPr lang="en-GB" sz="2000" dirty="0"/>
              <a:t>, Purdie-</a:t>
            </a:r>
            <a:r>
              <a:rPr lang="en-GB" sz="2000" dirty="0" err="1"/>
              <a:t>Vaughns</a:t>
            </a:r>
            <a:r>
              <a:rPr lang="en-GB" sz="2000" dirty="0"/>
              <a:t>, Cook, Garcia, &amp; Cohen, 2013). </a:t>
            </a:r>
          </a:p>
          <a:p>
            <a:r>
              <a:rPr lang="en-GB" dirty="0" smtClean="0">
                <a:solidFill>
                  <a:srgbClr val="FF0000"/>
                </a:solidFill>
              </a:rPr>
              <a:t>Note how these are also autonomy, competence and </a:t>
            </a:r>
          </a:p>
          <a:p>
            <a:pPr marL="0" indent="0">
              <a:buNone/>
            </a:pPr>
            <a:r>
              <a:rPr lang="en-GB" dirty="0" smtClean="0">
                <a:solidFill>
                  <a:srgbClr val="FF0000"/>
                </a:solidFill>
              </a:rPr>
              <a:t>relatedness</a:t>
            </a:r>
            <a:endParaRPr lang="en-GB" dirty="0">
              <a:solidFill>
                <a:srgbClr val="FF0000"/>
              </a:solidFill>
            </a:endParaRPr>
          </a:p>
        </p:txBody>
      </p:sp>
      <p:pic>
        <p:nvPicPr>
          <p:cNvPr id="11266" name="Picture 2" descr="C:\Users\wilsonc1.UNI\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268760"/>
            <a:ext cx="3348372" cy="2599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879768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altLang="en-US" dirty="0" smtClean="0"/>
              <a:t>Self- Determination Theory</a:t>
            </a:r>
          </a:p>
        </p:txBody>
      </p:sp>
      <p:pic>
        <p:nvPicPr>
          <p:cNvPr id="10243"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8903" y="1916832"/>
            <a:ext cx="4575974" cy="3384376"/>
          </a:xfrm>
          <a:prstGeom prst="rect">
            <a:avLst/>
          </a:prstGeom>
        </p:spPr>
      </p:pic>
      <p:sp>
        <p:nvSpPr>
          <p:cNvPr id="10244" name="Content Placeholder 5"/>
          <p:cNvSpPr>
            <a:spLocks noGrp="1"/>
          </p:cNvSpPr>
          <p:nvPr>
            <p:ph sz="quarter" idx="4294967295"/>
          </p:nvPr>
        </p:nvSpPr>
        <p:spPr>
          <a:xfrm>
            <a:off x="4788024" y="1844824"/>
            <a:ext cx="4248472" cy="4176464"/>
          </a:xfrm>
          <a:prstGeom prst="rect">
            <a:avLst/>
          </a:prstGeom>
        </p:spPr>
        <p:txBody>
          <a:bodyPr/>
          <a:lstStyle/>
          <a:p>
            <a:r>
              <a:rPr lang="en-GB" altLang="en-US" dirty="0" err="1" smtClean="0"/>
              <a:t>Deci</a:t>
            </a:r>
            <a:r>
              <a:rPr lang="en-GB" altLang="en-US" dirty="0" smtClean="0"/>
              <a:t> &amp; Ryan started in the 1970’s and 80’s researching  this area</a:t>
            </a:r>
          </a:p>
          <a:p>
            <a:r>
              <a:rPr lang="en-GB" altLang="en-US" dirty="0" smtClean="0"/>
              <a:t>Many, many, many studies have been conducted since on this widely researched theory</a:t>
            </a:r>
          </a:p>
        </p:txBody>
      </p:sp>
    </p:spTree>
    <p:extLst>
      <p:ext uri="{BB962C8B-B14F-4D97-AF65-F5344CB8AC3E}">
        <p14:creationId xmlns:p14="http://schemas.microsoft.com/office/powerpoint/2010/main" val="146345786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Strengths and values</a:t>
            </a:r>
            <a:endParaRPr lang="en-GB" dirty="0"/>
          </a:p>
        </p:txBody>
      </p:sp>
      <p:sp>
        <p:nvSpPr>
          <p:cNvPr id="3" name="Subtitle 2"/>
          <p:cNvSpPr>
            <a:spLocks noGrp="1"/>
          </p:cNvSpPr>
          <p:nvPr>
            <p:ph type="subTitle" idx="1"/>
          </p:nvPr>
        </p:nvSpPr>
        <p:spPr/>
        <p:txBody>
          <a:bodyPr/>
          <a:lstStyle/>
          <a:p>
            <a:r>
              <a:rPr lang="en-GB" dirty="0" smtClean="0"/>
              <a:t>Dr Clare Wilson</a:t>
            </a:r>
            <a:endParaRPr lang="en-GB"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Values</a:t>
            </a:r>
            <a:endParaRPr lang="en-GB" dirty="0"/>
          </a:p>
        </p:txBody>
      </p:sp>
      <p:sp>
        <p:nvSpPr>
          <p:cNvPr id="3" name="Content Placeholder 2"/>
          <p:cNvSpPr>
            <a:spLocks noGrp="1"/>
          </p:cNvSpPr>
          <p:nvPr>
            <p:ph sz="quarter" idx="1"/>
          </p:nvPr>
        </p:nvSpPr>
        <p:spPr/>
        <p:txBody>
          <a:bodyPr/>
          <a:lstStyle/>
          <a:p>
            <a:r>
              <a:rPr lang="en-GB" sz="3200" dirty="0" smtClean="0"/>
              <a:t>‘A value is an enduring belief that some goals are preferable to others’ (Peterson,2006, pg 170)</a:t>
            </a:r>
          </a:p>
          <a:p>
            <a:r>
              <a:rPr lang="en-GB" sz="3200" dirty="0" smtClean="0"/>
              <a:t>Bok (1995) throughout history people MUST endorse three sets of values (minimalist values for a society)</a:t>
            </a:r>
          </a:p>
          <a:p>
            <a:r>
              <a:rPr lang="en-GB" sz="3200" dirty="0" smtClean="0"/>
              <a:t>1) Positive duties of mutual care/ reciprocity</a:t>
            </a:r>
          </a:p>
          <a:p>
            <a:endParaRPr lang="en-GB"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Values</a:t>
            </a:r>
            <a:endParaRPr lang="en-GB" dirty="0"/>
          </a:p>
        </p:txBody>
      </p:sp>
      <p:sp>
        <p:nvSpPr>
          <p:cNvPr id="3" name="Content Placeholder 2"/>
          <p:cNvSpPr>
            <a:spLocks noGrp="1"/>
          </p:cNvSpPr>
          <p:nvPr>
            <p:ph sz="quarter" idx="1"/>
          </p:nvPr>
        </p:nvSpPr>
        <p:spPr/>
        <p:txBody>
          <a:bodyPr>
            <a:normAutofit fontScale="92500" lnSpcReduction="20000"/>
          </a:bodyPr>
          <a:lstStyle/>
          <a:p>
            <a:r>
              <a:rPr lang="en-GB" dirty="0" smtClean="0"/>
              <a:t>2) negative disciplinary code against violence, deceit and betrayal</a:t>
            </a:r>
          </a:p>
          <a:p>
            <a:r>
              <a:rPr lang="en-GB" dirty="0" smtClean="0"/>
              <a:t>3) Norms for rudimentary fairness and procedural justice (for conflict resolution) </a:t>
            </a:r>
          </a:p>
          <a:p>
            <a:r>
              <a:rPr lang="en-GB" dirty="0" smtClean="0"/>
              <a:t>Societies also have maximalist values (usually specific to a culture and extensive/elaborate)</a:t>
            </a:r>
            <a:endParaRPr lang="en-GB" dirty="0"/>
          </a:p>
        </p:txBody>
      </p:sp>
      <p:pic>
        <p:nvPicPr>
          <p:cNvPr id="5" name="Picture 7" descr="http://ccat.sas.upenn.edu/jod/augustine/gozzoli6.jpg"/>
          <p:cNvPicPr>
            <a:picLocks noGrp="1" noChangeAspect="1" noChangeArrowheads="1"/>
          </p:cNvPicPr>
          <p:nvPr>
            <p:ph sz="quarter" idx="2"/>
          </p:nvPr>
        </p:nvPicPr>
        <p:blipFill>
          <a:blip r:embed="rId3"/>
          <a:stretch>
            <a:fillRect/>
          </a:stretch>
        </p:blipFill>
        <p:spPr>
          <a:xfrm>
            <a:off x="4845050" y="1643014"/>
            <a:ext cx="3886200" cy="4464148"/>
          </a:xfr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 wee exercise</a:t>
            </a:r>
            <a:endParaRPr lang="en-GB" dirty="0"/>
          </a:p>
        </p:txBody>
      </p:sp>
      <p:sp>
        <p:nvSpPr>
          <p:cNvPr id="7" name="Text Placeholder 6"/>
          <p:cNvSpPr>
            <a:spLocks noGrp="1"/>
          </p:cNvSpPr>
          <p:nvPr>
            <p:ph type="body" idx="2"/>
          </p:nvPr>
        </p:nvSpPr>
        <p:spPr/>
        <p:txBody>
          <a:bodyPr/>
          <a:lstStyle/>
          <a:p>
            <a:r>
              <a:rPr lang="en-GB" dirty="0" smtClean="0"/>
              <a:t>£10,000</a:t>
            </a:r>
            <a:endParaRPr lang="en-GB" dirty="0"/>
          </a:p>
        </p:txBody>
      </p:sp>
      <p:sp>
        <p:nvSpPr>
          <p:cNvPr id="6" name="Content Placeholder 5"/>
          <p:cNvSpPr>
            <a:spLocks noGrp="1"/>
          </p:cNvSpPr>
          <p:nvPr>
            <p:ph sz="quarter" idx="1"/>
          </p:nvPr>
        </p:nvSpPr>
        <p:spPr/>
        <p:txBody>
          <a:bodyPr>
            <a:normAutofit/>
          </a:bodyPr>
          <a:lstStyle/>
          <a:p>
            <a:r>
              <a:rPr lang="en-GB" dirty="0" smtClean="0"/>
              <a:t>Imagine I have just given you a bank cheque for £100,000 (generous of me, or what</a:t>
            </a:r>
            <a:r>
              <a:rPr lang="en-GB" dirty="0" smtClean="0">
                <a:sym typeface="Wingdings" panose="05000000000000000000" pitchFamily="2" charset="2"/>
              </a:rPr>
              <a:t>). You can spend it on anything you like… so what would you spend it on?</a:t>
            </a:r>
            <a:endParaRPr lang="en-GB" dirty="0"/>
          </a:p>
        </p:txBody>
      </p:sp>
      <p:pic>
        <p:nvPicPr>
          <p:cNvPr id="3074" name="Picture 2" descr="C:\Users\Clare\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077072"/>
            <a:ext cx="3728963" cy="24500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712790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Values give you life direction</a:t>
            </a:r>
            <a:endParaRPr lang="en-GB" dirty="0"/>
          </a:p>
        </p:txBody>
      </p:sp>
      <p:sp>
        <p:nvSpPr>
          <p:cNvPr id="3" name="Text Placeholder 2"/>
          <p:cNvSpPr>
            <a:spLocks noGrp="1"/>
          </p:cNvSpPr>
          <p:nvPr>
            <p:ph type="body" idx="2"/>
          </p:nvPr>
        </p:nvSpPr>
        <p:spPr/>
        <p:txBody>
          <a:bodyPr/>
          <a:lstStyle/>
          <a:p>
            <a:r>
              <a:rPr lang="en-GB" dirty="0" smtClean="0"/>
              <a:t>Ideals</a:t>
            </a:r>
            <a:endParaRPr lang="en-GB" dirty="0"/>
          </a:p>
        </p:txBody>
      </p:sp>
      <p:sp>
        <p:nvSpPr>
          <p:cNvPr id="4" name="Content Placeholder 3"/>
          <p:cNvSpPr>
            <a:spLocks noGrp="1"/>
          </p:cNvSpPr>
          <p:nvPr>
            <p:ph sz="quarter" idx="1"/>
          </p:nvPr>
        </p:nvSpPr>
        <p:spPr/>
        <p:txBody>
          <a:bodyPr/>
          <a:lstStyle/>
          <a:p>
            <a:r>
              <a:rPr lang="en-GB" dirty="0" smtClean="0"/>
              <a:t>Values are ideals, they often cannot be obtained or completed.</a:t>
            </a:r>
          </a:p>
          <a:p>
            <a:r>
              <a:rPr lang="en-GB" dirty="0" smtClean="0"/>
              <a:t>For example, If you value ‘learning new things’, there will not be a point in the future where you have learnt ALL the new things there are to learn.</a:t>
            </a:r>
            <a:endParaRPr lang="en-GB" dirty="0"/>
          </a:p>
        </p:txBody>
      </p:sp>
    </p:spTree>
    <p:extLst>
      <p:ext uri="{BB962C8B-B14F-4D97-AF65-F5344CB8AC3E}">
        <p14:creationId xmlns:p14="http://schemas.microsoft.com/office/powerpoint/2010/main" val="417272917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normAutofit fontScale="90000"/>
          </a:bodyPr>
          <a:lstStyle/>
          <a:p>
            <a:r>
              <a:rPr lang="en-US" altLang="en-US" sz="4000" dirty="0"/>
              <a:t/>
            </a:r>
            <a:br>
              <a:rPr lang="en-US" altLang="en-US" sz="4000" dirty="0"/>
            </a:br>
            <a:r>
              <a:rPr lang="en-US" altLang="en-US" sz="3600" dirty="0"/>
              <a:t>Values – Goals – </a:t>
            </a:r>
            <a:r>
              <a:rPr lang="en-US" altLang="en-US" sz="3600" dirty="0" smtClean="0"/>
              <a:t>Behavior</a:t>
            </a:r>
            <a:r>
              <a:rPr lang="en-US" altLang="en-US" sz="3600" dirty="0"/>
              <a:t/>
            </a:r>
            <a:br>
              <a:rPr lang="en-US" altLang="en-US" sz="3600" dirty="0"/>
            </a:br>
            <a:endParaRPr lang="en-US" altLang="en-US" sz="3600" dirty="0"/>
          </a:p>
        </p:txBody>
      </p:sp>
      <p:sp>
        <p:nvSpPr>
          <p:cNvPr id="11267" name="Rectangle 3"/>
          <p:cNvSpPr>
            <a:spLocks noGrp="1" noChangeArrowheads="1"/>
          </p:cNvSpPr>
          <p:nvPr>
            <p:ph type="body" idx="1"/>
          </p:nvPr>
        </p:nvSpPr>
        <p:spPr/>
        <p:txBody>
          <a:bodyPr>
            <a:normAutofit lnSpcReduction="10000"/>
          </a:bodyPr>
          <a:lstStyle/>
          <a:p>
            <a:r>
              <a:rPr lang="en-US" altLang="en-US" dirty="0"/>
              <a:t>Values give </a:t>
            </a:r>
            <a:r>
              <a:rPr lang="en-US" altLang="en-US" dirty="0" smtClean="0"/>
              <a:t>consistency </a:t>
            </a:r>
            <a:r>
              <a:rPr lang="en-US" altLang="en-US" dirty="0"/>
              <a:t>to </a:t>
            </a:r>
            <a:r>
              <a:rPr lang="en-US" altLang="en-US" dirty="0" smtClean="0"/>
              <a:t>behavior</a:t>
            </a:r>
            <a:r>
              <a:rPr lang="en-US" altLang="en-US" dirty="0"/>
              <a:t> </a:t>
            </a:r>
            <a:r>
              <a:rPr lang="en-US" altLang="en-US" dirty="0" smtClean="0"/>
              <a:t>(unless you have no idea what you value)</a:t>
            </a:r>
            <a:endParaRPr lang="en-US" altLang="en-US" dirty="0"/>
          </a:p>
          <a:p>
            <a:r>
              <a:rPr lang="en-US" altLang="en-US" dirty="0"/>
              <a:t>Values help you know what to and not to make time </a:t>
            </a:r>
            <a:r>
              <a:rPr lang="en-US" altLang="en-US" dirty="0" smtClean="0"/>
              <a:t>for (how did you spend last week…however you chose to spend you time is an example of what you valued)</a:t>
            </a:r>
            <a:endParaRPr lang="en-US" altLang="en-US" dirty="0"/>
          </a:p>
          <a:p>
            <a:r>
              <a:rPr lang="en-US" altLang="en-US" dirty="0"/>
              <a:t>Values establish a relationship between you and the </a:t>
            </a:r>
            <a:r>
              <a:rPr lang="en-US" altLang="en-US" dirty="0" smtClean="0"/>
              <a:t>world (because it is relates to what you do in the world)</a:t>
            </a:r>
            <a:endParaRPr lang="en-US" altLang="en-US" dirty="0"/>
          </a:p>
          <a:p>
            <a:r>
              <a:rPr lang="en-US" altLang="en-US" dirty="0"/>
              <a:t>Values set the direction for one’s life. </a:t>
            </a:r>
          </a:p>
          <a:p>
            <a:endParaRPr lang="en-US" altLang="en-US" dirty="0"/>
          </a:p>
        </p:txBody>
      </p:sp>
    </p:spTree>
    <p:extLst>
      <p:ext uri="{BB962C8B-B14F-4D97-AF65-F5344CB8AC3E}">
        <p14:creationId xmlns:p14="http://schemas.microsoft.com/office/powerpoint/2010/main" val="183092633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898" decel="100000" fill="hold"/>
                                        <p:tgtEl>
                                          <p:spTgt spid="1126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126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fade">
                                      <p:cBhvr>
                                        <p:cTn id="15" dur="1000"/>
                                        <p:tgtEl>
                                          <p:spTgt spid="11267">
                                            <p:txEl>
                                              <p:pRg st="0" end="0"/>
                                            </p:txEl>
                                          </p:spTgt>
                                        </p:tgtEl>
                                      </p:cBhvr>
                                    </p:animEffect>
                                    <p:anim calcmode="lin" valueType="num">
                                      <p:cBhvr>
                                        <p:cTn id="16"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126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12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267">
                                            <p:txEl>
                                              <p:pRg st="1" end="1"/>
                                            </p:txEl>
                                          </p:spTgt>
                                        </p:tgtEl>
                                        <p:attrNameLst>
                                          <p:attrName>style.visibility</p:attrName>
                                        </p:attrNameLst>
                                      </p:cBhvr>
                                      <p:to>
                                        <p:strVal val="visible"/>
                                      </p:to>
                                    </p:set>
                                    <p:animEffect transition="in" filter="fade">
                                      <p:cBhvr>
                                        <p:cTn id="23" dur="1000"/>
                                        <p:tgtEl>
                                          <p:spTgt spid="11267">
                                            <p:txEl>
                                              <p:pRg st="1" end="1"/>
                                            </p:txEl>
                                          </p:spTgt>
                                        </p:tgtEl>
                                      </p:cBhvr>
                                    </p:animEffect>
                                    <p:anim calcmode="lin" valueType="num">
                                      <p:cBhvr>
                                        <p:cTn id="24"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126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126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267">
                                            <p:txEl>
                                              <p:pRg st="2" end="2"/>
                                            </p:txEl>
                                          </p:spTgt>
                                        </p:tgtEl>
                                        <p:attrNameLst>
                                          <p:attrName>style.visibility</p:attrName>
                                        </p:attrNameLst>
                                      </p:cBhvr>
                                      <p:to>
                                        <p:strVal val="visible"/>
                                      </p:to>
                                    </p:set>
                                    <p:animEffect transition="in" filter="fade">
                                      <p:cBhvr>
                                        <p:cTn id="31" dur="1000"/>
                                        <p:tgtEl>
                                          <p:spTgt spid="11267">
                                            <p:txEl>
                                              <p:pRg st="2" end="2"/>
                                            </p:txEl>
                                          </p:spTgt>
                                        </p:tgtEl>
                                      </p:cBhvr>
                                    </p:animEffect>
                                    <p:anim calcmode="lin" valueType="num">
                                      <p:cBhvr>
                                        <p:cTn id="3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1267">
                                            <p:txEl>
                                              <p:pRg st="3" end="3"/>
                                            </p:txEl>
                                          </p:spTgt>
                                        </p:tgtEl>
                                        <p:attrNameLst>
                                          <p:attrName>style.visibility</p:attrName>
                                        </p:attrNameLst>
                                      </p:cBhvr>
                                      <p:to>
                                        <p:strVal val="visible"/>
                                      </p:to>
                                    </p:set>
                                    <p:animEffect transition="in" filter="fade">
                                      <p:cBhvr>
                                        <p:cTn id="39" dur="1000"/>
                                        <p:tgtEl>
                                          <p:spTgt spid="11267">
                                            <p:txEl>
                                              <p:pRg st="3" end="3"/>
                                            </p:txEl>
                                          </p:spTgt>
                                        </p:tgtEl>
                                      </p:cBhvr>
                                    </p:animEffect>
                                    <p:anim calcmode="lin" valueType="num">
                                      <p:cBhvr>
                                        <p:cTn id="40"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1267">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1267">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Values and Stress</a:t>
            </a:r>
            <a:endParaRPr lang="en-GB" dirty="0"/>
          </a:p>
        </p:txBody>
      </p:sp>
      <p:sp>
        <p:nvSpPr>
          <p:cNvPr id="3" name="Content Placeholder 2"/>
          <p:cNvSpPr>
            <a:spLocks noGrp="1"/>
          </p:cNvSpPr>
          <p:nvPr>
            <p:ph idx="1"/>
          </p:nvPr>
        </p:nvSpPr>
        <p:spPr>
          <a:xfrm>
            <a:off x="539552" y="1600200"/>
            <a:ext cx="8424936" cy="5141168"/>
          </a:xfrm>
        </p:spPr>
        <p:txBody>
          <a:bodyPr>
            <a:normAutofit fontScale="77500" lnSpcReduction="20000"/>
          </a:bodyPr>
          <a:lstStyle/>
          <a:p>
            <a:r>
              <a:rPr lang="en-GB" dirty="0" err="1"/>
              <a:t>Keough</a:t>
            </a:r>
            <a:r>
              <a:rPr lang="en-GB" dirty="0"/>
              <a:t>, &amp; Markus,1998 </a:t>
            </a:r>
            <a:r>
              <a:rPr lang="en-GB" dirty="0" smtClean="0"/>
              <a:t>study </a:t>
            </a:r>
            <a:r>
              <a:rPr lang="en-GB" dirty="0"/>
              <a:t>of Stanford students’ three week winter break </a:t>
            </a:r>
            <a:r>
              <a:rPr lang="en-GB" dirty="0" smtClean="0"/>
              <a:t>journals</a:t>
            </a:r>
          </a:p>
          <a:p>
            <a:r>
              <a:rPr lang="en-GB" dirty="0" smtClean="0"/>
              <a:t>Group 1: wrote about their </a:t>
            </a:r>
            <a:r>
              <a:rPr lang="en-GB" dirty="0"/>
              <a:t>most important values and how their daily activities related to those values. </a:t>
            </a:r>
            <a:endParaRPr lang="en-GB" dirty="0" smtClean="0"/>
          </a:p>
          <a:p>
            <a:r>
              <a:rPr lang="en-GB" dirty="0" smtClean="0"/>
              <a:t>Group 2: wrote </a:t>
            </a:r>
            <a:r>
              <a:rPr lang="en-GB" dirty="0"/>
              <a:t>about good things that happened to them. </a:t>
            </a:r>
            <a:endParaRPr lang="en-GB" dirty="0" smtClean="0"/>
          </a:p>
          <a:p>
            <a:r>
              <a:rPr lang="en-GB" dirty="0" smtClean="0"/>
              <a:t>Group 1 had </a:t>
            </a:r>
            <a:r>
              <a:rPr lang="en-GB" dirty="0"/>
              <a:t>experienced fewer illnesses and health problems, were more confident in their abilities to handle stress, and </a:t>
            </a:r>
            <a:r>
              <a:rPr lang="en-GB" b="1" dirty="0"/>
              <a:t>effects were greatest </a:t>
            </a:r>
            <a:r>
              <a:rPr lang="en-GB" dirty="0"/>
              <a:t>for those who had </a:t>
            </a:r>
            <a:r>
              <a:rPr lang="en-GB" b="1" dirty="0"/>
              <a:t>experienced most stress </a:t>
            </a:r>
            <a:r>
              <a:rPr lang="en-GB" dirty="0"/>
              <a:t>over the </a:t>
            </a:r>
            <a:r>
              <a:rPr lang="en-GB" dirty="0" smtClean="0"/>
              <a:t>break. </a:t>
            </a:r>
            <a:r>
              <a:rPr lang="en-GB" baseline="30000" dirty="0" smtClean="0"/>
              <a:t> </a:t>
            </a:r>
          </a:p>
          <a:p>
            <a:r>
              <a:rPr lang="en-GB" dirty="0" smtClean="0"/>
              <a:t>Writing </a:t>
            </a:r>
            <a:r>
              <a:rPr lang="en-GB" dirty="0"/>
              <a:t>about values helped the students to see the meaning in their lives; stressful experiences were no longer hassles but an expression of the students’ values. </a:t>
            </a:r>
            <a:endParaRPr lang="en-GB" dirty="0" smtClean="0"/>
          </a:p>
          <a:p>
            <a:r>
              <a:rPr lang="en-GB" dirty="0" smtClean="0"/>
              <a:t>The </a:t>
            </a:r>
            <a:r>
              <a:rPr lang="en-GB" dirty="0"/>
              <a:t>power of writing about values is how it transforms the way stressful experiences are thought about and the ability to cope with them (increases the likelihood of believing that situations can be improved through effort and social support, rather than avoidance or denial strategies). </a:t>
            </a:r>
            <a:endParaRPr lang="en-GB" dirty="0" smtClean="0"/>
          </a:p>
          <a:p>
            <a:pPr marL="0" indent="0">
              <a:buNone/>
            </a:pPr>
            <a:endParaRPr lang="en-GB" dirty="0"/>
          </a:p>
        </p:txBody>
      </p:sp>
    </p:spTree>
    <p:extLst>
      <p:ext uri="{BB962C8B-B14F-4D97-AF65-F5344CB8AC3E}">
        <p14:creationId xmlns:p14="http://schemas.microsoft.com/office/powerpoint/2010/main" val="140634486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Strengths</a:t>
            </a:r>
            <a:endParaRPr lang="en-GB" dirty="0"/>
          </a:p>
        </p:txBody>
      </p:sp>
      <p:sp>
        <p:nvSpPr>
          <p:cNvPr id="3" name="Content Placeholder 2"/>
          <p:cNvSpPr>
            <a:spLocks noGrp="1"/>
          </p:cNvSpPr>
          <p:nvPr>
            <p:ph sz="quarter" idx="1"/>
          </p:nvPr>
        </p:nvSpPr>
        <p:spPr>
          <a:xfrm>
            <a:off x="251520" y="1589566"/>
            <a:ext cx="5040560" cy="5268433"/>
          </a:xfrm>
        </p:spPr>
        <p:txBody>
          <a:bodyPr>
            <a:normAutofit/>
          </a:bodyPr>
          <a:lstStyle/>
          <a:p>
            <a:pPr lvl="0"/>
            <a:r>
              <a:rPr lang="en-US" sz="4000" dirty="0" smtClean="0"/>
              <a:t>A </a:t>
            </a:r>
            <a:r>
              <a:rPr lang="en-US" sz="4000" b="1" dirty="0"/>
              <a:t>strength</a:t>
            </a:r>
            <a:r>
              <a:rPr lang="en-US" sz="4000" dirty="0"/>
              <a:t> can be defined as a capacity for feeling, thinking, and behaving in a way that allows optimal functioning in the </a:t>
            </a:r>
            <a:r>
              <a:rPr lang="en-US" sz="4000" b="1" dirty="0"/>
              <a:t>pursuit of valued outcomes</a:t>
            </a:r>
            <a:r>
              <a:rPr lang="en-US" sz="4000" b="1" dirty="0" smtClean="0"/>
              <a:t>.</a:t>
            </a:r>
          </a:p>
        </p:txBody>
      </p:sp>
      <p:pic>
        <p:nvPicPr>
          <p:cNvPr id="5" name="Content Placeholder 4" descr="ladder to sky.jpg"/>
          <p:cNvPicPr>
            <a:picLocks noGrp="1" noChangeAspect="1"/>
          </p:cNvPicPr>
          <p:nvPr>
            <p:ph sz="quarter" idx="2"/>
          </p:nvPr>
        </p:nvPicPr>
        <p:blipFill>
          <a:blip r:embed="rId3"/>
          <a:stretch>
            <a:fillRect/>
          </a:stretch>
        </p:blipFill>
        <p:spPr>
          <a:xfrm>
            <a:off x="5429256" y="1326262"/>
            <a:ext cx="3714744" cy="5531738"/>
          </a:xfr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Human Strengths</a:t>
            </a:r>
            <a:endParaRPr lang="en-GB" dirty="0"/>
          </a:p>
        </p:txBody>
      </p:sp>
      <p:sp>
        <p:nvSpPr>
          <p:cNvPr id="3" name="Content Placeholder 2"/>
          <p:cNvSpPr>
            <a:spLocks noGrp="1"/>
          </p:cNvSpPr>
          <p:nvPr>
            <p:ph sz="quarter" idx="1"/>
          </p:nvPr>
        </p:nvSpPr>
        <p:spPr/>
        <p:txBody>
          <a:bodyPr>
            <a:normAutofit lnSpcReduction="10000"/>
          </a:bodyPr>
          <a:lstStyle/>
          <a:p>
            <a:pPr>
              <a:buNone/>
            </a:pPr>
            <a:r>
              <a:rPr lang="en-US" sz="3200" i="1" dirty="0"/>
              <a:t>The Values in Action Inventory of Strengths (VIA-IS)</a:t>
            </a:r>
            <a:endParaRPr lang="en-GB" sz="3200" dirty="0"/>
          </a:p>
          <a:p>
            <a:pPr lvl="0"/>
            <a:r>
              <a:rPr lang="en-US" sz="3200" dirty="0" smtClean="0"/>
              <a:t>The </a:t>
            </a:r>
            <a:r>
              <a:rPr lang="en-US" sz="3200" dirty="0"/>
              <a:t>VIA Classification of Strengths was originally developed </a:t>
            </a:r>
            <a:r>
              <a:rPr lang="en-US" sz="3200" dirty="0" smtClean="0"/>
              <a:t>to </a:t>
            </a:r>
            <a:r>
              <a:rPr lang="en-US" sz="3200" dirty="0"/>
              <a:t>define the concept of “strength</a:t>
            </a:r>
            <a:r>
              <a:rPr lang="en-US" sz="3200" dirty="0" smtClean="0"/>
              <a:t>.”</a:t>
            </a:r>
          </a:p>
          <a:p>
            <a:r>
              <a:rPr lang="en-US" sz="3200" dirty="0"/>
              <a:t>Peterson &amp; Seligman 24 strengths organized under six overarching virtues : W</a:t>
            </a:r>
            <a:r>
              <a:rPr lang="en-US" sz="3200" i="1" dirty="0"/>
              <a:t>isdom; Courage; Humanity; Justice; Temperance; Transcendence</a:t>
            </a:r>
            <a:endParaRPr lang="en-GB" sz="3200" dirty="0"/>
          </a:p>
          <a:p>
            <a:pPr lvl="0"/>
            <a:endParaRPr lang="en-GB" sz="32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dirty="0" smtClean="0"/>
              <a:t>1. Wisdom</a:t>
            </a:r>
          </a:p>
        </p:txBody>
      </p:sp>
      <p:sp>
        <p:nvSpPr>
          <p:cNvPr id="2051" name="Rectangle 3"/>
          <p:cNvSpPr>
            <a:spLocks noGrp="1" noChangeArrowheads="1"/>
          </p:cNvSpPr>
          <p:nvPr>
            <p:ph sz="quarter" idx="1"/>
          </p:nvPr>
        </p:nvSpPr>
        <p:spPr>
          <a:xfrm>
            <a:off x="609600" y="1589567"/>
            <a:ext cx="4748218" cy="4572000"/>
          </a:xfrm>
        </p:spPr>
        <p:txBody>
          <a:bodyPr>
            <a:normAutofit/>
          </a:bodyPr>
          <a:lstStyle/>
          <a:p>
            <a:pPr marL="533400" indent="-533400" eaLnBrk="1" hangingPunct="1">
              <a:buNone/>
            </a:pPr>
            <a:r>
              <a:rPr lang="en-US" sz="2800" dirty="0" smtClean="0">
                <a:latin typeface="Minion-RegOSFA" charset="0"/>
                <a:cs typeface="Times New Roman" pitchFamily="18" charset="0"/>
              </a:rPr>
              <a:t>strengths that entail the acquisition and use of knowledge in the service of a good life.</a:t>
            </a:r>
            <a:endParaRPr lang="en-US" sz="2800" dirty="0" smtClean="0">
              <a:cs typeface="Times New Roman" pitchFamily="18" charset="0"/>
            </a:endParaRPr>
          </a:p>
          <a:p>
            <a:pPr marL="533400" indent="-533400" eaLnBrk="1" hangingPunct="1"/>
            <a:r>
              <a:rPr lang="en-US" sz="2800" i="1" dirty="0" smtClean="0">
                <a:latin typeface="Minion-ItOSFA" charset="0"/>
                <a:cs typeface="Times New Roman" pitchFamily="18" charset="0"/>
              </a:rPr>
              <a:t>Creativity</a:t>
            </a:r>
            <a:endParaRPr lang="en-US" sz="2800" dirty="0" smtClean="0">
              <a:latin typeface="Minion-RegOSFA" charset="0"/>
              <a:cs typeface="Times New Roman" pitchFamily="18" charset="0"/>
            </a:endParaRPr>
          </a:p>
          <a:p>
            <a:pPr marL="533400" indent="-533400" eaLnBrk="1" hangingPunct="1"/>
            <a:r>
              <a:rPr lang="en-US" sz="2800" i="1" dirty="0" smtClean="0">
                <a:latin typeface="Minion-ItOSFA" charset="0"/>
                <a:cs typeface="Times New Roman" pitchFamily="18" charset="0"/>
              </a:rPr>
              <a:t>Curiosity</a:t>
            </a:r>
            <a:r>
              <a:rPr lang="en-US" sz="2800" dirty="0" smtClean="0">
                <a:latin typeface="Minion-ItOSFA" charset="0"/>
                <a:cs typeface="Times New Roman" pitchFamily="18" charset="0"/>
              </a:rPr>
              <a:t> </a:t>
            </a:r>
            <a:endParaRPr lang="en-US" sz="2800" dirty="0" smtClean="0">
              <a:latin typeface="Minion-RegOSFA" charset="0"/>
              <a:cs typeface="Times New Roman" pitchFamily="18" charset="0"/>
            </a:endParaRPr>
          </a:p>
          <a:p>
            <a:pPr marL="533400" indent="-533400" eaLnBrk="1" hangingPunct="1"/>
            <a:r>
              <a:rPr lang="en-US" sz="2800" i="1" dirty="0" smtClean="0">
                <a:latin typeface="Minion-ItOSFA" charset="0"/>
                <a:cs typeface="Times New Roman" pitchFamily="18" charset="0"/>
              </a:rPr>
              <a:t>Open-mindedness</a:t>
            </a:r>
            <a:r>
              <a:rPr lang="en-US" sz="2800" dirty="0" smtClean="0">
                <a:latin typeface="Minion-ItOSFA" charset="0"/>
                <a:cs typeface="Times New Roman" pitchFamily="18" charset="0"/>
              </a:rPr>
              <a:t> </a:t>
            </a:r>
            <a:endParaRPr lang="en-US" sz="2800" dirty="0" smtClean="0">
              <a:latin typeface="Minion-RegOSFA" charset="0"/>
              <a:cs typeface="Times New Roman" pitchFamily="18" charset="0"/>
            </a:endParaRPr>
          </a:p>
          <a:p>
            <a:pPr marL="533400" indent="-533400" eaLnBrk="1" hangingPunct="1"/>
            <a:r>
              <a:rPr lang="en-US" sz="2800" i="1" dirty="0" smtClean="0">
                <a:latin typeface="Minion-ItOSFA" charset="0"/>
                <a:cs typeface="Times New Roman" pitchFamily="18" charset="0"/>
              </a:rPr>
              <a:t>Love of learning </a:t>
            </a:r>
            <a:endParaRPr lang="en-US" sz="2800" i="1" dirty="0" smtClean="0">
              <a:latin typeface="Minion-RegOSFA" charset="0"/>
              <a:cs typeface="Times New Roman" pitchFamily="18" charset="0"/>
            </a:endParaRPr>
          </a:p>
          <a:p>
            <a:pPr marL="533400" indent="-533400" eaLnBrk="1" hangingPunct="1"/>
            <a:r>
              <a:rPr lang="en-US" sz="2800" i="1" dirty="0" smtClean="0">
                <a:latin typeface="Minion-ItOSFA" charset="0"/>
                <a:cs typeface="Times New Roman" pitchFamily="18" charset="0"/>
              </a:rPr>
              <a:t>Perspective </a:t>
            </a:r>
            <a:r>
              <a:rPr lang="en-US" sz="2800" i="1" dirty="0" smtClean="0">
                <a:latin typeface="Minion-RegOSFA" charset="0"/>
                <a:cs typeface="Times New Roman" pitchFamily="18" charset="0"/>
              </a:rPr>
              <a:t>[</a:t>
            </a:r>
            <a:r>
              <a:rPr lang="en-US" sz="2800" i="1" dirty="0" smtClean="0">
                <a:latin typeface="Minion-ItOSFA" charset="0"/>
                <a:cs typeface="Times New Roman" pitchFamily="18" charset="0"/>
              </a:rPr>
              <a:t>wisdom</a:t>
            </a:r>
            <a:r>
              <a:rPr lang="en-US" sz="2800" i="1" dirty="0" smtClean="0">
                <a:latin typeface="Minion-RegOSFA" charset="0"/>
                <a:cs typeface="Times New Roman" pitchFamily="18" charset="0"/>
              </a:rPr>
              <a:t>]</a:t>
            </a:r>
            <a:endParaRPr lang="en-US" sz="2800" i="1" dirty="0" smtClean="0"/>
          </a:p>
        </p:txBody>
      </p:sp>
      <p:pic>
        <p:nvPicPr>
          <p:cNvPr id="5" name="Content Placeholder 4" descr="owl.jpg"/>
          <p:cNvPicPr>
            <a:picLocks noGrp="1" noChangeAspect="1"/>
          </p:cNvPicPr>
          <p:nvPr>
            <p:ph sz="quarter" idx="2"/>
          </p:nvPr>
        </p:nvPicPr>
        <p:blipFill>
          <a:blip r:embed="rId3"/>
          <a:stretch>
            <a:fillRect/>
          </a:stretch>
        </p:blipFill>
        <p:spPr>
          <a:xfrm>
            <a:off x="5508104" y="1556792"/>
            <a:ext cx="3179749" cy="4464496"/>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1">
                                            <p:txEl>
                                              <p:pRg st="3" end="3"/>
                                            </p:txEl>
                                          </p:spTgt>
                                        </p:tgtEl>
                                        <p:attrNameLst>
                                          <p:attrName>style.visibility</p:attrName>
                                        </p:attrNameLst>
                                      </p:cBhvr>
                                      <p:to>
                                        <p:strVal val="visible"/>
                                      </p:to>
                                    </p:set>
                                    <p:anim calcmode="lin" valueType="num">
                                      <p:cBhvr additive="base">
                                        <p:cTn id="25" dur="500" fill="hold"/>
                                        <p:tgtEl>
                                          <p:spTgt spid="20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51">
                                            <p:txEl>
                                              <p:pRg st="4" end="4"/>
                                            </p:txEl>
                                          </p:spTgt>
                                        </p:tgtEl>
                                        <p:attrNameLst>
                                          <p:attrName>style.visibility</p:attrName>
                                        </p:attrNameLst>
                                      </p:cBhvr>
                                      <p:to>
                                        <p:strVal val="visible"/>
                                      </p:to>
                                    </p:set>
                                    <p:anim calcmode="lin" valueType="num">
                                      <p:cBhvr additive="base">
                                        <p:cTn id="31" dur="500" fill="hold"/>
                                        <p:tgtEl>
                                          <p:spTgt spid="20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51">
                                            <p:txEl>
                                              <p:pRg st="5" end="5"/>
                                            </p:txEl>
                                          </p:spTgt>
                                        </p:tgtEl>
                                        <p:attrNameLst>
                                          <p:attrName>style.visibility</p:attrName>
                                        </p:attrNameLst>
                                      </p:cBhvr>
                                      <p:to>
                                        <p:strVal val="visible"/>
                                      </p:to>
                                    </p:set>
                                    <p:anim calcmode="lin" valueType="num">
                                      <p:cBhvr additive="base">
                                        <p:cTn id="37" dur="500" fill="hold"/>
                                        <p:tgtEl>
                                          <p:spTgt spid="20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4213" y="692150"/>
            <a:ext cx="8221662" cy="5616575"/>
          </a:xfrm>
        </p:spPr>
      </p:pic>
    </p:spTree>
    <p:extLst>
      <p:ext uri="{BB962C8B-B14F-4D97-AF65-F5344CB8AC3E}">
        <p14:creationId xmlns:p14="http://schemas.microsoft.com/office/powerpoint/2010/main" val="289892215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2. Courage</a:t>
            </a:r>
          </a:p>
        </p:txBody>
      </p:sp>
      <p:sp>
        <p:nvSpPr>
          <p:cNvPr id="3075" name="Rectangle 3"/>
          <p:cNvSpPr>
            <a:spLocks noGrp="1" noChangeArrowheads="1"/>
          </p:cNvSpPr>
          <p:nvPr>
            <p:ph sz="quarter" idx="1"/>
          </p:nvPr>
        </p:nvSpPr>
        <p:spPr>
          <a:xfrm>
            <a:off x="467544" y="1484784"/>
            <a:ext cx="8208912" cy="3240360"/>
          </a:xfrm>
        </p:spPr>
        <p:txBody>
          <a:bodyPr>
            <a:normAutofit/>
          </a:bodyPr>
          <a:lstStyle/>
          <a:p>
            <a:pPr eaLnBrk="1" hangingPunct="1">
              <a:lnSpc>
                <a:spcPct val="90000"/>
              </a:lnSpc>
              <a:buFontTx/>
              <a:buNone/>
            </a:pPr>
            <a:r>
              <a:rPr lang="en-US" dirty="0" smtClean="0">
                <a:latin typeface="Minion-RegOSFA" charset="0"/>
                <a:cs typeface="Times New Roman" pitchFamily="18" charset="0"/>
              </a:rPr>
              <a:t>Emotional strengths that involve the exercise of will to accomplish goals in the face of opposition, external or internal.</a:t>
            </a:r>
            <a:endParaRPr lang="en-US" dirty="0" smtClean="0">
              <a:cs typeface="Times New Roman" pitchFamily="18" charset="0"/>
            </a:endParaRPr>
          </a:p>
          <a:p>
            <a:pPr eaLnBrk="1" hangingPunct="1">
              <a:lnSpc>
                <a:spcPct val="90000"/>
              </a:lnSpc>
            </a:pPr>
            <a:r>
              <a:rPr lang="en-US" i="1" dirty="0" smtClean="0">
                <a:latin typeface="Minion-ItOSFA" charset="0"/>
                <a:cs typeface="Times New Roman" pitchFamily="18" charset="0"/>
              </a:rPr>
              <a:t>Bravery</a:t>
            </a:r>
            <a:r>
              <a:rPr lang="en-US" dirty="0" smtClean="0">
                <a:latin typeface="Minion-ItOSFA" charset="0"/>
                <a:cs typeface="Times New Roman" pitchFamily="18" charset="0"/>
              </a:rPr>
              <a:t> </a:t>
            </a:r>
            <a:r>
              <a:rPr lang="en-US" dirty="0" smtClean="0">
                <a:latin typeface="Minion-RegOSFA" charset="0"/>
                <a:cs typeface="Times New Roman" pitchFamily="18" charset="0"/>
              </a:rPr>
              <a:t>[</a:t>
            </a:r>
            <a:r>
              <a:rPr lang="en-US" dirty="0" smtClean="0">
                <a:latin typeface="Minion-ItOSFA" charset="0"/>
                <a:cs typeface="Times New Roman" pitchFamily="18" charset="0"/>
              </a:rPr>
              <a:t>not hiding from a threat</a:t>
            </a:r>
            <a:r>
              <a:rPr lang="en-US" dirty="0" smtClean="0">
                <a:latin typeface="Minion-RegOSFA" charset="0"/>
                <a:cs typeface="Times New Roman" pitchFamily="18" charset="0"/>
              </a:rPr>
              <a:t>]</a:t>
            </a:r>
          </a:p>
          <a:p>
            <a:pPr eaLnBrk="1" hangingPunct="1">
              <a:lnSpc>
                <a:spcPct val="90000"/>
              </a:lnSpc>
            </a:pPr>
            <a:r>
              <a:rPr lang="en-US" i="1" dirty="0" smtClean="0">
                <a:latin typeface="Minion-ItOSFA" charset="0"/>
                <a:cs typeface="Times New Roman" pitchFamily="18" charset="0"/>
              </a:rPr>
              <a:t>Persistence</a:t>
            </a:r>
            <a:r>
              <a:rPr lang="en-US" dirty="0" smtClean="0">
                <a:latin typeface="Minion-ItOSFA" charset="0"/>
                <a:cs typeface="Times New Roman" pitchFamily="18" charset="0"/>
              </a:rPr>
              <a:t> </a:t>
            </a:r>
            <a:r>
              <a:rPr lang="en-US" dirty="0" smtClean="0">
                <a:latin typeface="Minion-RegOSFA" charset="0"/>
                <a:cs typeface="Times New Roman" pitchFamily="18" charset="0"/>
              </a:rPr>
              <a:t>[</a:t>
            </a:r>
            <a:r>
              <a:rPr lang="en-US" dirty="0" smtClean="0">
                <a:latin typeface="Minion-ItOSFA" charset="0"/>
                <a:cs typeface="Times New Roman" pitchFamily="18" charset="0"/>
              </a:rPr>
              <a:t>industriousness</a:t>
            </a:r>
            <a:r>
              <a:rPr lang="en-US" dirty="0" smtClean="0">
                <a:latin typeface="Minion-RegOSFA" charset="0"/>
                <a:cs typeface="Times New Roman" pitchFamily="18" charset="0"/>
              </a:rPr>
              <a:t>]</a:t>
            </a:r>
          </a:p>
          <a:p>
            <a:pPr eaLnBrk="1" hangingPunct="1">
              <a:lnSpc>
                <a:spcPct val="90000"/>
              </a:lnSpc>
            </a:pPr>
            <a:r>
              <a:rPr lang="en-US" i="1" dirty="0" smtClean="0">
                <a:latin typeface="Minion-ItOSFA" charset="0"/>
                <a:cs typeface="Times New Roman" pitchFamily="18" charset="0"/>
              </a:rPr>
              <a:t>Zest</a:t>
            </a:r>
            <a:r>
              <a:rPr lang="en-US" dirty="0" smtClean="0">
                <a:latin typeface="Minion-ItOSFA" charset="0"/>
                <a:cs typeface="Times New Roman" pitchFamily="18" charset="0"/>
              </a:rPr>
              <a:t> </a:t>
            </a:r>
            <a:r>
              <a:rPr lang="en-US" dirty="0" smtClean="0">
                <a:latin typeface="Minion-RegOSFA" charset="0"/>
                <a:cs typeface="Times New Roman" pitchFamily="18" charset="0"/>
              </a:rPr>
              <a:t>[</a:t>
            </a:r>
            <a:r>
              <a:rPr lang="en-US" dirty="0" smtClean="0">
                <a:latin typeface="Minion-ItOSFA" charset="0"/>
                <a:cs typeface="Times New Roman" pitchFamily="18" charset="0"/>
              </a:rPr>
              <a:t>enthusiasm, vigor, energy</a:t>
            </a:r>
            <a:r>
              <a:rPr lang="en-US" dirty="0" smtClean="0">
                <a:latin typeface="Minion-RegOSFA" charset="0"/>
                <a:cs typeface="Times New Roman" pitchFamily="18" charset="0"/>
              </a:rPr>
              <a:t>]</a:t>
            </a:r>
          </a:p>
          <a:p>
            <a:pPr>
              <a:lnSpc>
                <a:spcPct val="90000"/>
              </a:lnSpc>
            </a:pPr>
            <a:r>
              <a:rPr lang="en-US" i="1" dirty="0">
                <a:latin typeface="Minion-ItOSFA" charset="0"/>
                <a:cs typeface="Times New Roman" pitchFamily="18" charset="0"/>
              </a:rPr>
              <a:t>Authenticity</a:t>
            </a:r>
            <a:r>
              <a:rPr lang="en-US" dirty="0">
                <a:latin typeface="Minion-ItOSFA" charset="0"/>
                <a:cs typeface="Times New Roman" pitchFamily="18" charset="0"/>
              </a:rPr>
              <a:t> </a:t>
            </a:r>
            <a:r>
              <a:rPr lang="en-US" dirty="0">
                <a:latin typeface="Minion-RegOSFA" charset="0"/>
                <a:cs typeface="Times New Roman" pitchFamily="18" charset="0"/>
              </a:rPr>
              <a:t>[</a:t>
            </a:r>
            <a:r>
              <a:rPr lang="en-US" dirty="0">
                <a:latin typeface="Minion-ItOSFA" charset="0"/>
                <a:cs typeface="Times New Roman" pitchFamily="18" charset="0"/>
              </a:rPr>
              <a:t>honesty</a:t>
            </a:r>
            <a:r>
              <a:rPr lang="en-US" dirty="0">
                <a:latin typeface="Minion-RegOSFA" charset="0"/>
                <a:cs typeface="Times New Roman" pitchFamily="18" charset="0"/>
              </a:rPr>
              <a:t>]</a:t>
            </a:r>
          </a:p>
          <a:p>
            <a:pPr eaLnBrk="1" hangingPunct="1">
              <a:lnSpc>
                <a:spcPct val="90000"/>
              </a:lnSpc>
            </a:pPr>
            <a:endParaRPr lang="en-US" dirty="0" smtClean="0"/>
          </a:p>
        </p:txBody>
      </p:sp>
      <p:pic>
        <p:nvPicPr>
          <p:cNvPr id="3" name="Content Placeholder 2"/>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811867" y="4077072"/>
            <a:ext cx="3332133" cy="2787497"/>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ox(in)">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ox(in)">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ox(in)">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ox(in)">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box(in)">
                                      <p:cBhvr>
                                        <p:cTn id="2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71472" y="642918"/>
            <a:ext cx="7772400" cy="685800"/>
          </a:xfrm>
        </p:spPr>
        <p:txBody>
          <a:bodyPr>
            <a:normAutofit fontScale="90000"/>
          </a:bodyPr>
          <a:lstStyle/>
          <a:p>
            <a:pPr eaLnBrk="1" hangingPunct="1"/>
            <a:r>
              <a:rPr lang="en-US" dirty="0" smtClean="0"/>
              <a:t>3. Humanity</a:t>
            </a:r>
          </a:p>
        </p:txBody>
      </p:sp>
      <p:sp>
        <p:nvSpPr>
          <p:cNvPr id="4099" name="Rectangle 3"/>
          <p:cNvSpPr>
            <a:spLocks noGrp="1" noChangeArrowheads="1"/>
          </p:cNvSpPr>
          <p:nvPr>
            <p:ph sz="quarter" idx="1"/>
          </p:nvPr>
        </p:nvSpPr>
        <p:spPr>
          <a:xfrm>
            <a:off x="685800" y="1752600"/>
            <a:ext cx="7772400" cy="4800600"/>
          </a:xfrm>
        </p:spPr>
        <p:txBody>
          <a:bodyPr/>
          <a:lstStyle/>
          <a:p>
            <a:pPr eaLnBrk="1" hangingPunct="1">
              <a:buFontTx/>
              <a:buNone/>
            </a:pPr>
            <a:r>
              <a:rPr lang="en-US" dirty="0" smtClean="0">
                <a:latin typeface="Minion-RegOSFA" charset="0"/>
                <a:cs typeface="Times New Roman" pitchFamily="18" charset="0"/>
              </a:rPr>
              <a:t>interpersonal strengths that involve caring for others.</a:t>
            </a:r>
            <a:endParaRPr lang="en-US" dirty="0" smtClean="0">
              <a:cs typeface="Times New Roman" pitchFamily="18" charset="0"/>
            </a:endParaRPr>
          </a:p>
          <a:p>
            <a:pPr eaLnBrk="1" hangingPunct="1"/>
            <a:r>
              <a:rPr lang="en-US" sz="2800" i="1" dirty="0" smtClean="0">
                <a:latin typeface="Minion-ItOSFA" charset="0"/>
                <a:cs typeface="Times New Roman" pitchFamily="18" charset="0"/>
              </a:rPr>
              <a:t>Love [valuing close relationships]</a:t>
            </a:r>
            <a:endParaRPr lang="en-US" sz="2800" i="1" dirty="0" smtClean="0">
              <a:cs typeface="Times New Roman" pitchFamily="18" charset="0"/>
            </a:endParaRPr>
          </a:p>
          <a:p>
            <a:pPr eaLnBrk="1" hangingPunct="1"/>
            <a:r>
              <a:rPr lang="en-US" sz="2800" i="1" dirty="0" smtClean="0">
                <a:latin typeface="Minion-ItOSFA" charset="0"/>
                <a:cs typeface="Times New Roman" pitchFamily="18" charset="0"/>
              </a:rPr>
              <a:t>Kindness</a:t>
            </a:r>
            <a:r>
              <a:rPr lang="en-US" sz="2800" dirty="0" smtClean="0">
                <a:latin typeface="Minion-ItOSFA" charset="0"/>
                <a:cs typeface="Times New Roman" pitchFamily="18" charset="0"/>
              </a:rPr>
              <a:t> </a:t>
            </a:r>
            <a:r>
              <a:rPr lang="en-US" sz="2800" dirty="0" smtClean="0">
                <a:latin typeface="Minion-RegOSFA" charset="0"/>
                <a:cs typeface="Times New Roman" pitchFamily="18" charset="0"/>
              </a:rPr>
              <a:t>[</a:t>
            </a:r>
            <a:r>
              <a:rPr lang="en-US" sz="2800" dirty="0" smtClean="0">
                <a:latin typeface="Minion-ItOSFA" charset="0"/>
                <a:cs typeface="Times New Roman" pitchFamily="18" charset="0"/>
              </a:rPr>
              <a:t>care, good deeds</a:t>
            </a:r>
            <a:r>
              <a:rPr lang="en-US" sz="2800" dirty="0" smtClean="0">
                <a:latin typeface="Minion-RegOSFA" charset="0"/>
                <a:cs typeface="Times New Roman" pitchFamily="18" charset="0"/>
              </a:rPr>
              <a:t>]</a:t>
            </a:r>
            <a:endParaRPr lang="en-US" sz="2800" dirty="0" smtClean="0">
              <a:cs typeface="Times New Roman" pitchFamily="18" charset="0"/>
            </a:endParaRPr>
          </a:p>
          <a:p>
            <a:pPr eaLnBrk="1" hangingPunct="1"/>
            <a:r>
              <a:rPr lang="en-US" sz="2800" i="1" dirty="0" smtClean="0">
                <a:latin typeface="Minion-ItOSFA" charset="0"/>
                <a:cs typeface="Times New Roman" pitchFamily="18" charset="0"/>
              </a:rPr>
              <a:t>Social intelligence</a:t>
            </a:r>
            <a:r>
              <a:rPr lang="en-US" sz="2800" dirty="0" smtClean="0">
                <a:latin typeface="Minion-ItOSFA" charset="0"/>
                <a:cs typeface="Times New Roman" pitchFamily="18" charset="0"/>
              </a:rPr>
              <a:t> </a:t>
            </a:r>
            <a:r>
              <a:rPr lang="en-US" sz="2800" dirty="0" smtClean="0">
                <a:latin typeface="Minion-RegOSFA" charset="0"/>
                <a:cs typeface="Times New Roman" pitchFamily="18" charset="0"/>
              </a:rPr>
              <a:t>[being aware of others motives and feelings]</a:t>
            </a:r>
            <a:endParaRPr lang="en-US" sz="2800" dirty="0" smtClean="0">
              <a:cs typeface="Times New Roman" pitchFamily="18" charset="0"/>
            </a:endParaRPr>
          </a:p>
          <a:p>
            <a:pPr eaLnBrk="1" hangingPunct="1">
              <a:buFontTx/>
              <a:buNone/>
            </a:pPr>
            <a:endParaRPr lang="en-US" sz="28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checkerboard(across)">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checkerboard(across)">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checkerboard(across)">
                                      <p:cBhvr>
                                        <p:cTn id="22"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4. Justice</a:t>
            </a:r>
          </a:p>
        </p:txBody>
      </p:sp>
      <p:sp>
        <p:nvSpPr>
          <p:cNvPr id="5123" name="Rectangle 3"/>
          <p:cNvSpPr>
            <a:spLocks noGrp="1" noChangeArrowheads="1"/>
          </p:cNvSpPr>
          <p:nvPr>
            <p:ph sz="quarter" idx="1"/>
          </p:nvPr>
        </p:nvSpPr>
        <p:spPr/>
        <p:txBody>
          <a:bodyPr/>
          <a:lstStyle/>
          <a:p>
            <a:pPr eaLnBrk="1" hangingPunct="1">
              <a:buFontTx/>
              <a:buNone/>
            </a:pPr>
            <a:r>
              <a:rPr lang="en-US" dirty="0" smtClean="0">
                <a:latin typeface="Minion-RegOSFA" charset="0"/>
                <a:cs typeface="Times New Roman" pitchFamily="18" charset="0"/>
              </a:rPr>
              <a:t>Civic strengths that underlie healthy community life.</a:t>
            </a:r>
          </a:p>
          <a:p>
            <a:pPr eaLnBrk="1" hangingPunct="1">
              <a:buFontTx/>
              <a:buNone/>
            </a:pPr>
            <a:endParaRPr lang="en-US" dirty="0" smtClean="0">
              <a:cs typeface="Times New Roman" pitchFamily="18" charset="0"/>
            </a:endParaRPr>
          </a:p>
          <a:p>
            <a:pPr eaLnBrk="1" hangingPunct="1"/>
            <a:r>
              <a:rPr lang="en-US" i="1" dirty="0" smtClean="0">
                <a:latin typeface="Minion-ItOSFA" charset="0"/>
                <a:cs typeface="Times New Roman" pitchFamily="18" charset="0"/>
              </a:rPr>
              <a:t>Teamwork</a:t>
            </a:r>
            <a:r>
              <a:rPr lang="en-US" dirty="0" smtClean="0">
                <a:latin typeface="Minion-ItOSFA" charset="0"/>
                <a:cs typeface="Times New Roman" pitchFamily="18" charset="0"/>
              </a:rPr>
              <a:t> </a:t>
            </a:r>
            <a:r>
              <a:rPr lang="en-US" dirty="0" smtClean="0">
                <a:latin typeface="Minion-RegOSFA" charset="0"/>
                <a:cs typeface="Times New Roman" pitchFamily="18" charset="0"/>
              </a:rPr>
              <a:t>[</a:t>
            </a:r>
            <a:r>
              <a:rPr lang="en-US" dirty="0" smtClean="0">
                <a:latin typeface="Minion-ItOSFA" charset="0"/>
                <a:cs typeface="Times New Roman" pitchFamily="18" charset="0"/>
              </a:rPr>
              <a:t>loyalty</a:t>
            </a:r>
            <a:r>
              <a:rPr lang="en-US" dirty="0" smtClean="0">
                <a:latin typeface="Minion-RegOSFA" charset="0"/>
                <a:cs typeface="Times New Roman" pitchFamily="18" charset="0"/>
              </a:rPr>
              <a:t>]</a:t>
            </a:r>
          </a:p>
          <a:p>
            <a:pPr eaLnBrk="1" hangingPunct="1"/>
            <a:r>
              <a:rPr lang="en-US" i="1" dirty="0" smtClean="0">
                <a:latin typeface="Minion-ItOSFA" charset="0"/>
                <a:cs typeface="Times New Roman" pitchFamily="18" charset="0"/>
              </a:rPr>
              <a:t>Fairness</a:t>
            </a:r>
            <a:endParaRPr lang="en-US" i="1" dirty="0" smtClean="0">
              <a:latin typeface="Minion-RegOSFA" charset="0"/>
              <a:cs typeface="Times New Roman" pitchFamily="18" charset="0"/>
            </a:endParaRPr>
          </a:p>
          <a:p>
            <a:pPr eaLnBrk="1" hangingPunct="1"/>
            <a:r>
              <a:rPr lang="en-US" i="1" dirty="0" smtClean="0">
                <a:latin typeface="Minion-ItOSFA" charset="0"/>
                <a:cs typeface="Times New Roman" pitchFamily="18" charset="0"/>
              </a:rPr>
              <a:t>Leadership</a:t>
            </a:r>
            <a:endParaRPr lang="en-US" i="1" dirty="0" smtClean="0">
              <a:cs typeface="Times New Roman" pitchFamily="18" charset="0"/>
            </a:endParaRPr>
          </a:p>
        </p:txBody>
      </p:sp>
      <p:pic>
        <p:nvPicPr>
          <p:cNvPr id="5" name="Content Placeholder 4" descr="scales.jpg"/>
          <p:cNvPicPr>
            <a:picLocks noGrp="1" noChangeAspect="1"/>
          </p:cNvPicPr>
          <p:nvPr>
            <p:ph sz="quarter" idx="2"/>
          </p:nvPr>
        </p:nvPicPr>
        <p:blipFill>
          <a:blip r:embed="rId3"/>
          <a:stretch>
            <a:fillRect/>
          </a:stretch>
        </p:blipFill>
        <p:spPr>
          <a:xfrm>
            <a:off x="5000628" y="1714488"/>
            <a:ext cx="3857652" cy="3857652"/>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randombar(horizont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randombar(horizontal)">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randombar(horizontal)">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randombar(horizontal)">
                                      <p:cBhvr>
                                        <p:cTn id="22"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42910" y="357166"/>
            <a:ext cx="7772400" cy="762000"/>
          </a:xfrm>
        </p:spPr>
        <p:txBody>
          <a:bodyPr/>
          <a:lstStyle/>
          <a:p>
            <a:pPr eaLnBrk="1" hangingPunct="1"/>
            <a:r>
              <a:rPr lang="en-US" dirty="0" smtClean="0"/>
              <a:t>5. Temperance</a:t>
            </a:r>
          </a:p>
        </p:txBody>
      </p:sp>
      <p:sp>
        <p:nvSpPr>
          <p:cNvPr id="6147" name="Rectangle 3"/>
          <p:cNvSpPr>
            <a:spLocks noGrp="1" noChangeArrowheads="1"/>
          </p:cNvSpPr>
          <p:nvPr>
            <p:ph sz="quarter" idx="1"/>
          </p:nvPr>
        </p:nvSpPr>
        <p:spPr>
          <a:xfrm>
            <a:off x="838200" y="1828800"/>
            <a:ext cx="7772400" cy="4648200"/>
          </a:xfrm>
        </p:spPr>
        <p:txBody>
          <a:bodyPr/>
          <a:lstStyle/>
          <a:p>
            <a:pPr eaLnBrk="1" hangingPunct="1">
              <a:buFontTx/>
              <a:buNone/>
            </a:pPr>
            <a:r>
              <a:rPr lang="en-US" dirty="0" smtClean="0">
                <a:latin typeface="Minion-RegOSFA" charset="0"/>
                <a:cs typeface="Times New Roman" pitchFamily="18" charset="0"/>
              </a:rPr>
              <a:t>Strengths that protect against excess</a:t>
            </a:r>
          </a:p>
          <a:p>
            <a:pPr eaLnBrk="1" hangingPunct="1"/>
            <a:r>
              <a:rPr lang="en-US" i="1" dirty="0" smtClean="0">
                <a:latin typeface="Minion-ItOSFA" charset="0"/>
                <a:cs typeface="Times New Roman" pitchFamily="18" charset="0"/>
              </a:rPr>
              <a:t>Forgiveness and mercy </a:t>
            </a:r>
            <a:r>
              <a:rPr lang="en-US" dirty="0" smtClean="0">
                <a:latin typeface="Minion-ItOSFA" charset="0"/>
                <a:cs typeface="Times New Roman" pitchFamily="18" charset="0"/>
              </a:rPr>
              <a:t>[protects against hatred]</a:t>
            </a:r>
            <a:endParaRPr lang="en-US" dirty="0" smtClean="0">
              <a:cs typeface="Times New Roman" pitchFamily="18" charset="0"/>
            </a:endParaRPr>
          </a:p>
          <a:p>
            <a:pPr eaLnBrk="1" hangingPunct="1"/>
            <a:r>
              <a:rPr lang="en-US" i="1" dirty="0" smtClean="0">
                <a:latin typeface="Minion-ItOSFA" charset="0"/>
                <a:cs typeface="Times New Roman" pitchFamily="18" charset="0"/>
              </a:rPr>
              <a:t>Humility / Modesty [</a:t>
            </a:r>
            <a:r>
              <a:rPr lang="en-US" dirty="0" smtClean="0">
                <a:latin typeface="Minion-ItOSFA" charset="0"/>
                <a:cs typeface="Times New Roman" pitchFamily="18" charset="0"/>
              </a:rPr>
              <a:t>protects against arrogance]</a:t>
            </a:r>
            <a:endParaRPr lang="en-US" dirty="0" smtClean="0">
              <a:cs typeface="Times New Roman" pitchFamily="18" charset="0"/>
            </a:endParaRPr>
          </a:p>
          <a:p>
            <a:pPr eaLnBrk="1" hangingPunct="1"/>
            <a:r>
              <a:rPr lang="en-US" i="1" dirty="0" smtClean="0">
                <a:latin typeface="Minion-ItOSFA" charset="0"/>
                <a:cs typeface="Times New Roman" pitchFamily="18" charset="0"/>
              </a:rPr>
              <a:t>Prudence </a:t>
            </a:r>
            <a:r>
              <a:rPr lang="en-US" dirty="0" smtClean="0">
                <a:latin typeface="Minion-ItOSFA" charset="0"/>
                <a:cs typeface="Times New Roman" pitchFamily="18" charset="0"/>
              </a:rPr>
              <a:t>[protects </a:t>
            </a:r>
            <a:r>
              <a:rPr lang="en-US" dirty="0" err="1" smtClean="0">
                <a:latin typeface="Minion-ItOSFA" charset="0"/>
                <a:cs typeface="Times New Roman" pitchFamily="18" charset="0"/>
              </a:rPr>
              <a:t>ag</a:t>
            </a:r>
            <a:r>
              <a:rPr lang="en-US" dirty="0" smtClean="0">
                <a:latin typeface="Minion-ItOSFA" charset="0"/>
                <a:cs typeface="Times New Roman" pitchFamily="18" charset="0"/>
              </a:rPr>
              <a:t>. Short term pleasure]</a:t>
            </a:r>
            <a:endParaRPr lang="en-US" dirty="0" smtClean="0">
              <a:cs typeface="Times New Roman" pitchFamily="18" charset="0"/>
            </a:endParaRPr>
          </a:p>
          <a:p>
            <a:pPr eaLnBrk="1" hangingPunct="1"/>
            <a:r>
              <a:rPr lang="en-US" i="1" dirty="0" smtClean="0">
                <a:latin typeface="Minion-ItOSFA" charset="0"/>
                <a:cs typeface="Times New Roman" pitchFamily="18" charset="0"/>
              </a:rPr>
              <a:t>Self-regulation</a:t>
            </a:r>
            <a:r>
              <a:rPr lang="en-US" dirty="0" smtClean="0">
                <a:latin typeface="Minion-ItOSFA" charset="0"/>
                <a:cs typeface="Times New Roman" pitchFamily="18" charset="0"/>
              </a:rPr>
              <a:t> </a:t>
            </a:r>
            <a:r>
              <a:rPr lang="en-US" dirty="0" smtClean="0">
                <a:latin typeface="Minion-RegOSFA" charset="0"/>
                <a:cs typeface="Times New Roman" pitchFamily="18" charset="0"/>
              </a:rPr>
              <a:t>[</a:t>
            </a:r>
            <a:r>
              <a:rPr lang="en-US" dirty="0" smtClean="0">
                <a:latin typeface="Minion-ItOSFA" charset="0"/>
                <a:cs typeface="Times New Roman" pitchFamily="18" charset="0"/>
              </a:rPr>
              <a:t>protects against all destabilizing emotional extremes</a:t>
            </a:r>
            <a:r>
              <a:rPr lang="en-US" dirty="0" smtClean="0">
                <a:latin typeface="Minion-RegOSFA" charset="0"/>
                <a:cs typeface="Times New Roman" pitchFamily="18" charset="0"/>
              </a:rPr>
              <a:t>]</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checkerboard(across)">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85786" y="357166"/>
            <a:ext cx="7772400" cy="1143000"/>
          </a:xfrm>
        </p:spPr>
        <p:txBody>
          <a:bodyPr/>
          <a:lstStyle/>
          <a:p>
            <a:pPr eaLnBrk="1" hangingPunct="1"/>
            <a:r>
              <a:rPr lang="en-US" dirty="0" smtClean="0"/>
              <a:t>6. Transcendence</a:t>
            </a:r>
          </a:p>
        </p:txBody>
      </p:sp>
      <p:sp>
        <p:nvSpPr>
          <p:cNvPr id="7171" name="Rectangle 3"/>
          <p:cNvSpPr>
            <a:spLocks noGrp="1" noChangeArrowheads="1"/>
          </p:cNvSpPr>
          <p:nvPr>
            <p:ph sz="quarter" idx="1"/>
          </p:nvPr>
        </p:nvSpPr>
        <p:spPr>
          <a:xfrm>
            <a:off x="762000" y="1676400"/>
            <a:ext cx="7772400" cy="4876800"/>
          </a:xfrm>
        </p:spPr>
        <p:txBody>
          <a:bodyPr>
            <a:normAutofit/>
          </a:bodyPr>
          <a:lstStyle/>
          <a:p>
            <a:pPr eaLnBrk="1" hangingPunct="1">
              <a:buFontTx/>
              <a:buNone/>
            </a:pPr>
            <a:r>
              <a:rPr lang="en-US" sz="2800" dirty="0" smtClean="0">
                <a:latin typeface="Minion-RegOSFA" charset="0"/>
                <a:cs typeface="Times New Roman" pitchFamily="18" charset="0"/>
              </a:rPr>
              <a:t>Strengths that forge connections to the larger universe and</a:t>
            </a:r>
            <a:r>
              <a:rPr lang="en-US" sz="2800" dirty="0" smtClean="0">
                <a:cs typeface="Times New Roman" pitchFamily="18" charset="0"/>
              </a:rPr>
              <a:t> </a:t>
            </a:r>
            <a:r>
              <a:rPr lang="en-US" sz="2800" dirty="0" smtClean="0">
                <a:latin typeface="Minion-RegOSFA" charset="0"/>
                <a:cs typeface="Times New Roman" pitchFamily="18" charset="0"/>
              </a:rPr>
              <a:t>provide meaning.</a:t>
            </a:r>
            <a:endParaRPr lang="en-US" sz="2800" dirty="0" smtClean="0">
              <a:cs typeface="Times New Roman" pitchFamily="18" charset="0"/>
            </a:endParaRPr>
          </a:p>
          <a:p>
            <a:pPr eaLnBrk="1" hangingPunct="1"/>
            <a:r>
              <a:rPr lang="en-US" sz="2800" i="1" dirty="0" smtClean="0">
                <a:latin typeface="Minion-ItOSFA" charset="0"/>
                <a:cs typeface="Times New Roman" pitchFamily="18" charset="0"/>
              </a:rPr>
              <a:t>Appreciation of beauty and excellence</a:t>
            </a:r>
            <a:r>
              <a:rPr lang="en-US" sz="2800" dirty="0" smtClean="0">
                <a:latin typeface="Minion-ItOSFA" charset="0"/>
                <a:cs typeface="Times New Roman" pitchFamily="18" charset="0"/>
              </a:rPr>
              <a:t> </a:t>
            </a:r>
            <a:r>
              <a:rPr lang="en-US" sz="2800" dirty="0" smtClean="0">
                <a:latin typeface="Minion-RegOSFA" charset="0"/>
                <a:cs typeface="Times New Roman" pitchFamily="18" charset="0"/>
              </a:rPr>
              <a:t>[</a:t>
            </a:r>
            <a:r>
              <a:rPr lang="en-US" sz="2800" dirty="0" smtClean="0">
                <a:latin typeface="Minion-ItOSFA" charset="0"/>
                <a:cs typeface="Times New Roman" pitchFamily="18" charset="0"/>
              </a:rPr>
              <a:t>awe, </a:t>
            </a:r>
          </a:p>
          <a:p>
            <a:pPr eaLnBrk="1" hangingPunct="1">
              <a:buFontTx/>
              <a:buNone/>
            </a:pPr>
            <a:r>
              <a:rPr lang="en-US" sz="2800" dirty="0" smtClean="0">
                <a:latin typeface="Minion-ItOSFA" charset="0"/>
                <a:cs typeface="Times New Roman" pitchFamily="18" charset="0"/>
              </a:rPr>
              <a:t>             wonder, elevation</a:t>
            </a:r>
            <a:r>
              <a:rPr lang="en-US" sz="2800" dirty="0" smtClean="0">
                <a:latin typeface="Minion-RegOSFA" charset="0"/>
                <a:cs typeface="Times New Roman" pitchFamily="18" charset="0"/>
              </a:rPr>
              <a:t>]</a:t>
            </a:r>
            <a:endParaRPr lang="en-US" sz="2800" dirty="0" smtClean="0">
              <a:cs typeface="Times New Roman" pitchFamily="18" charset="0"/>
            </a:endParaRPr>
          </a:p>
          <a:p>
            <a:pPr eaLnBrk="1" hangingPunct="1"/>
            <a:r>
              <a:rPr lang="en-US" sz="2800" i="1" dirty="0" smtClean="0">
                <a:latin typeface="Minion-ItOSFA" charset="0"/>
                <a:cs typeface="Times New Roman" pitchFamily="18" charset="0"/>
              </a:rPr>
              <a:t>Gratitude</a:t>
            </a:r>
            <a:endParaRPr lang="en-US" sz="2800" i="1" dirty="0" smtClean="0">
              <a:cs typeface="Times New Roman" pitchFamily="18" charset="0"/>
            </a:endParaRPr>
          </a:p>
          <a:p>
            <a:pPr eaLnBrk="1" hangingPunct="1"/>
            <a:r>
              <a:rPr lang="en-US" sz="2800" i="1" dirty="0" smtClean="0">
                <a:latin typeface="Minion-ItOSFA" charset="0"/>
                <a:cs typeface="Times New Roman" pitchFamily="18" charset="0"/>
              </a:rPr>
              <a:t>Hope</a:t>
            </a:r>
            <a:r>
              <a:rPr lang="en-US" sz="2800" dirty="0" smtClean="0">
                <a:latin typeface="Minion-ItOSFA" charset="0"/>
                <a:cs typeface="Times New Roman" pitchFamily="18" charset="0"/>
              </a:rPr>
              <a:t> </a:t>
            </a:r>
            <a:r>
              <a:rPr lang="en-US" sz="2800" dirty="0" smtClean="0">
                <a:latin typeface="Minion-RegOSFA" charset="0"/>
                <a:cs typeface="Times New Roman" pitchFamily="18" charset="0"/>
              </a:rPr>
              <a:t>[</a:t>
            </a:r>
            <a:r>
              <a:rPr lang="en-US" sz="2800" dirty="0" smtClean="0">
                <a:latin typeface="Minion-ItOSFA" charset="0"/>
                <a:cs typeface="Times New Roman" pitchFamily="18" charset="0"/>
              </a:rPr>
              <a:t>optimism, future-mindedness, future </a:t>
            </a:r>
          </a:p>
          <a:p>
            <a:pPr eaLnBrk="1" hangingPunct="1">
              <a:buFontTx/>
              <a:buNone/>
            </a:pPr>
            <a:r>
              <a:rPr lang="en-US" sz="2800" dirty="0" smtClean="0">
                <a:latin typeface="Minion-ItOSFA" charset="0"/>
                <a:cs typeface="Times New Roman" pitchFamily="18" charset="0"/>
              </a:rPr>
              <a:t>              orientation</a:t>
            </a:r>
            <a:r>
              <a:rPr lang="en-US" sz="2800" dirty="0" smtClean="0">
                <a:latin typeface="Minion-RegOSFA" charset="0"/>
                <a:cs typeface="Times New Roman" pitchFamily="18" charset="0"/>
              </a:rPr>
              <a:t>]</a:t>
            </a:r>
            <a:endParaRPr lang="en-US" sz="2800" dirty="0" smtClean="0">
              <a:cs typeface="Times New Roman" pitchFamily="18" charset="0"/>
            </a:endParaRPr>
          </a:p>
          <a:p>
            <a:pPr eaLnBrk="1" hangingPunct="1"/>
            <a:r>
              <a:rPr lang="en-US" sz="2800" i="1" dirty="0" smtClean="0">
                <a:latin typeface="Minion-ItOSFA" charset="0"/>
                <a:cs typeface="Times New Roman" pitchFamily="18" charset="0"/>
              </a:rPr>
              <a:t>Humor</a:t>
            </a:r>
            <a:r>
              <a:rPr lang="en-US" sz="2800" dirty="0" smtClean="0">
                <a:latin typeface="Minion-ItOSFA" charset="0"/>
                <a:cs typeface="Times New Roman" pitchFamily="18" charset="0"/>
              </a:rPr>
              <a:t> </a:t>
            </a:r>
            <a:r>
              <a:rPr lang="en-US" sz="2800" dirty="0" smtClean="0">
                <a:latin typeface="Minion-RegOSFA" charset="0"/>
                <a:cs typeface="Times New Roman" pitchFamily="18" charset="0"/>
              </a:rPr>
              <a:t>[</a:t>
            </a:r>
            <a:r>
              <a:rPr lang="en-US" sz="2800" dirty="0" smtClean="0">
                <a:latin typeface="Minion-ItOSFA" charset="0"/>
                <a:cs typeface="Times New Roman" pitchFamily="18" charset="0"/>
              </a:rPr>
              <a:t>playfulness</a:t>
            </a:r>
            <a:r>
              <a:rPr lang="en-US" sz="2800" dirty="0" smtClean="0">
                <a:latin typeface="Minion-RegOSFA" charset="0"/>
                <a:cs typeface="Times New Roman" pitchFamily="18" charset="0"/>
              </a:rPr>
              <a:t>]</a:t>
            </a:r>
          </a:p>
          <a:p>
            <a:pPr eaLnBrk="1" hangingPunct="1"/>
            <a:r>
              <a:rPr lang="en-US" sz="2800" i="1" dirty="0" smtClean="0">
                <a:latin typeface="Minion-ItOSFA" charset="0"/>
                <a:cs typeface="Times New Roman" pitchFamily="18" charset="0"/>
              </a:rPr>
              <a:t>Spirituality</a:t>
            </a:r>
            <a:r>
              <a:rPr lang="en-US" sz="2800" dirty="0" smtClean="0">
                <a:latin typeface="Minion-ItOSFA" charset="0"/>
                <a:cs typeface="Times New Roman" pitchFamily="18" charset="0"/>
              </a:rPr>
              <a:t> </a:t>
            </a:r>
            <a:r>
              <a:rPr lang="en-US" sz="2800" dirty="0" smtClean="0">
                <a:latin typeface="Minion-RegOSFA" charset="0"/>
                <a:cs typeface="Times New Roman" pitchFamily="18" charset="0"/>
              </a:rPr>
              <a:t>[</a:t>
            </a:r>
            <a:r>
              <a:rPr lang="en-US" sz="2800" dirty="0" smtClean="0">
                <a:latin typeface="Minion-ItOSFA" charset="0"/>
                <a:cs typeface="Times New Roman" pitchFamily="18" charset="0"/>
              </a:rPr>
              <a:t>religiousness, faith, purpose</a:t>
            </a:r>
            <a:r>
              <a:rPr lang="en-US" sz="2800" dirty="0" smtClean="0">
                <a:latin typeface="Minion-RegOSFA" charset="0"/>
                <a:cs typeface="Times New Roman" pitchFamily="18" charset="0"/>
              </a:rPr>
              <a:t>]</a:t>
            </a:r>
            <a:endParaRPr lang="en-US" sz="28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arn(inHorizontal)">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arn(inHorizontal)">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arn(inHorizontal)">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arn(inHorizontal)">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barn(inHorizontal)">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barn(inHorizontal)">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barn(inHorizontal)">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barn(inHorizontal)">
                                      <p:cBhvr>
                                        <p:cTn id="42"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Human Strengths</a:t>
            </a:r>
            <a:endParaRPr lang="en-GB" dirty="0"/>
          </a:p>
        </p:txBody>
      </p:sp>
      <p:sp>
        <p:nvSpPr>
          <p:cNvPr id="3" name="Content Placeholder 2"/>
          <p:cNvSpPr>
            <a:spLocks noGrp="1"/>
          </p:cNvSpPr>
          <p:nvPr>
            <p:ph sz="quarter" idx="1"/>
          </p:nvPr>
        </p:nvSpPr>
        <p:spPr>
          <a:xfrm>
            <a:off x="251520" y="1600200"/>
            <a:ext cx="8514528" cy="5141168"/>
          </a:xfrm>
        </p:spPr>
        <p:txBody>
          <a:bodyPr>
            <a:normAutofit/>
          </a:bodyPr>
          <a:lstStyle/>
          <a:p>
            <a:pPr lvl="0"/>
            <a:r>
              <a:rPr lang="en-US" dirty="0"/>
              <a:t>These virtues are thought to emerge across cultures and throughout </a:t>
            </a:r>
            <a:r>
              <a:rPr lang="en-US" dirty="0" smtClean="0"/>
              <a:t>time</a:t>
            </a:r>
            <a:endParaRPr lang="en-GB" dirty="0"/>
          </a:p>
          <a:p>
            <a:pPr lvl="0"/>
            <a:r>
              <a:rPr lang="en-US" dirty="0"/>
              <a:t>The </a:t>
            </a:r>
            <a:r>
              <a:rPr lang="en-US" dirty="0" smtClean="0"/>
              <a:t>VIA-IS </a:t>
            </a:r>
            <a:r>
              <a:rPr lang="en-US" dirty="0"/>
              <a:t>was designed to describe individual differences in character strengths on a </a:t>
            </a:r>
            <a:r>
              <a:rPr lang="en-US" dirty="0" smtClean="0"/>
              <a:t>continuum and is sensitive </a:t>
            </a:r>
            <a:r>
              <a:rPr lang="en-US" dirty="0"/>
              <a:t>to change. </a:t>
            </a:r>
            <a:endParaRPr lang="en-US" dirty="0" smtClean="0"/>
          </a:p>
          <a:p>
            <a:pPr lvl="0"/>
            <a:r>
              <a:rPr lang="en-US" dirty="0" smtClean="0"/>
              <a:t>Research has shown that people who actively practice their strengths have significantly higher wellbeing, less mental health problems and are more resilient.</a:t>
            </a:r>
          </a:p>
          <a:p>
            <a:pPr lvl="0"/>
            <a:r>
              <a:rPr lang="en-US" dirty="0" smtClean="0"/>
              <a:t> (it is also now a therapy for prisoners)</a:t>
            </a:r>
          </a:p>
          <a:p>
            <a:r>
              <a:rPr lang="en-GB" sz="1200" dirty="0"/>
              <a:t>LAW STUDENT WELLBEING</a:t>
            </a:r>
            <a:r>
              <a:rPr lang="en-GB" sz="1200" dirty="0" smtClean="0"/>
              <a:t>: BENEFITS </a:t>
            </a:r>
            <a:r>
              <a:rPr lang="en-GB" sz="1200" dirty="0"/>
              <a:t>OF </a:t>
            </a:r>
            <a:r>
              <a:rPr lang="en-GB" sz="1200" dirty="0" smtClean="0"/>
              <a:t>PROMOTING PSYCHOLOGICAL LITERACY AND </a:t>
            </a:r>
            <a:r>
              <a:rPr lang="en-GB" sz="1200" dirty="0"/>
              <a:t>SELF-AWARENESS </a:t>
            </a:r>
            <a:r>
              <a:rPr lang="en-GB" sz="1200" dirty="0" smtClean="0"/>
              <a:t>USING IINDFULNESS</a:t>
            </a:r>
            <a:r>
              <a:rPr lang="en-GB" sz="1200" dirty="0"/>
              <a:t>, </a:t>
            </a:r>
            <a:r>
              <a:rPr lang="en-GB" sz="1200" dirty="0" smtClean="0"/>
              <a:t>STRENGTHS THEORY AND </a:t>
            </a:r>
            <a:r>
              <a:rPr lang="en-GB" sz="1200" dirty="0"/>
              <a:t>EMOTIONAL </a:t>
            </a:r>
            <a:r>
              <a:rPr lang="en-GB" sz="1200" dirty="0" smtClean="0"/>
              <a:t>INTELLIGENCE  James, 21 </a:t>
            </a:r>
            <a:r>
              <a:rPr lang="en-GB" sz="1200" dirty="0"/>
              <a:t>Legal Educ. Rev. 217 2011</a:t>
            </a:r>
            <a:endParaRPr lang="en-US" sz="1200" dirty="0" smtClean="0"/>
          </a:p>
        </p:txBody>
      </p:sp>
    </p:spTree>
    <p:extLst>
      <p:ext uri="{BB962C8B-B14F-4D97-AF65-F5344CB8AC3E}">
        <p14:creationId xmlns:p14="http://schemas.microsoft.com/office/powerpoint/2010/main" val="72055099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9036496" cy="990600"/>
          </a:xfrm>
        </p:spPr>
        <p:txBody>
          <a:bodyPr>
            <a:normAutofit/>
          </a:bodyPr>
          <a:lstStyle/>
          <a:p>
            <a:r>
              <a:rPr lang="en-GB" dirty="0" smtClean="0"/>
              <a:t>Tutorial: Take the Values in Action</a:t>
            </a:r>
            <a:endParaRPr lang="en-GB" dirty="0"/>
          </a:p>
        </p:txBody>
      </p:sp>
      <p:sp>
        <p:nvSpPr>
          <p:cNvPr id="3" name="Content Placeholder 2"/>
          <p:cNvSpPr>
            <a:spLocks noGrp="1"/>
          </p:cNvSpPr>
          <p:nvPr>
            <p:ph sz="quarter" idx="1"/>
          </p:nvPr>
        </p:nvSpPr>
        <p:spPr/>
        <p:txBody>
          <a:bodyPr/>
          <a:lstStyle/>
          <a:p>
            <a:r>
              <a:rPr lang="en-GB" dirty="0" smtClean="0"/>
              <a:t>As part of your tutorial next week you will have the opportunity to take the Values in Action questionnaire, which will tell you what you top 5 values are. </a:t>
            </a:r>
          </a:p>
          <a:p>
            <a:r>
              <a:rPr lang="en-GB" dirty="0" smtClean="0"/>
              <a:t>Where they what you expected? Any surprises?</a:t>
            </a:r>
          </a:p>
          <a:p>
            <a:r>
              <a:rPr lang="en-GB" dirty="0" smtClean="0"/>
              <a:t>Think of at least five ways you can consciously increase the use of those values in your life.</a:t>
            </a:r>
            <a:endParaRPr lang="en-GB" dirty="0"/>
          </a:p>
        </p:txBody>
      </p:sp>
    </p:spTree>
    <p:extLst>
      <p:ext uri="{BB962C8B-B14F-4D97-AF65-F5344CB8AC3E}">
        <p14:creationId xmlns:p14="http://schemas.microsoft.com/office/powerpoint/2010/main" val="28670034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r>
              <a:rPr lang="en-GB" altLang="en-US" smtClean="0"/>
              <a:t>Extrinsic motivation leads to sole focus on the outcome of the activity.</a:t>
            </a:r>
          </a:p>
          <a:p>
            <a:r>
              <a:rPr lang="en-GB" altLang="en-US" smtClean="0"/>
              <a:t>Students spent 3 hours learning complex information on neurophysiology (brain mechanics).</a:t>
            </a:r>
          </a:p>
          <a:p>
            <a:r>
              <a:rPr lang="en-GB" altLang="en-US" smtClean="0"/>
              <a:t>Group 1 – told they would be tested and graded on their learning (Control)</a:t>
            </a:r>
          </a:p>
          <a:p>
            <a:r>
              <a:rPr lang="en-GB" altLang="en-US" smtClean="0"/>
              <a:t>Group 2 – told they would be able to put the material to active use by teaching it to others. (Challenge)</a:t>
            </a:r>
          </a:p>
          <a:p>
            <a:endParaRPr lang="en-GB" altLang="en-US" smtClean="0"/>
          </a:p>
        </p:txBody>
      </p:sp>
      <p:sp>
        <p:nvSpPr>
          <p:cNvPr id="16387" name="Title 2"/>
          <p:cNvSpPr>
            <a:spLocks noGrp="1"/>
          </p:cNvSpPr>
          <p:nvPr>
            <p:ph type="title"/>
          </p:nvPr>
        </p:nvSpPr>
        <p:spPr/>
        <p:txBody>
          <a:bodyPr/>
          <a:lstStyle/>
          <a:p>
            <a:r>
              <a:rPr lang="en-GB" altLang="en-US" dirty="0" smtClean="0"/>
              <a:t>Extrinsic Motivation (carrot &amp; stick)</a:t>
            </a:r>
          </a:p>
        </p:txBody>
      </p:sp>
    </p:spTree>
    <p:extLst>
      <p:ext uri="{BB962C8B-B14F-4D97-AF65-F5344CB8AC3E}">
        <p14:creationId xmlns:p14="http://schemas.microsoft.com/office/powerpoint/2010/main" val="209478498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323528" y="1600200"/>
            <a:ext cx="8442520" cy="5257800"/>
          </a:xfrm>
        </p:spPr>
        <p:txBody>
          <a:bodyPr/>
          <a:lstStyle/>
          <a:p>
            <a:r>
              <a:rPr lang="en-GB" altLang="en-US" dirty="0" smtClean="0"/>
              <a:t>Intrinsic motivation assessed with a questionnaire post-learning – Group 1 had lower scores (less intrinsic motivation).</a:t>
            </a:r>
          </a:p>
          <a:p>
            <a:r>
              <a:rPr lang="en-GB" altLang="en-US" dirty="0" smtClean="0"/>
              <a:t>Then tested both groups (despite Group 2 not expecting it) – but Group 2 showed greater understanding of the material than did Group 1.</a:t>
            </a:r>
          </a:p>
          <a:p>
            <a:endParaRPr lang="en-GB" altLang="en-US" sz="1400" dirty="0" smtClean="0"/>
          </a:p>
          <a:p>
            <a:r>
              <a:rPr lang="en-GB" altLang="en-US" sz="1400" dirty="0" err="1" smtClean="0"/>
              <a:t>Benware</a:t>
            </a:r>
            <a:r>
              <a:rPr lang="en-GB" altLang="en-US" sz="1400" dirty="0" smtClean="0"/>
              <a:t>, C., &amp; </a:t>
            </a:r>
            <a:r>
              <a:rPr lang="en-GB" altLang="en-US" sz="1400" dirty="0" err="1" smtClean="0"/>
              <a:t>Deci</a:t>
            </a:r>
            <a:r>
              <a:rPr lang="en-GB" altLang="en-US" sz="1400" dirty="0" smtClean="0"/>
              <a:t>, E. L. (1984). The quality of learning with an active versus passive motivational set. </a:t>
            </a:r>
            <a:r>
              <a:rPr lang="en-GB" altLang="en-US" sz="1400" i="1" dirty="0" smtClean="0"/>
              <a:t>American Educational Research Journal, 21, </a:t>
            </a:r>
            <a:r>
              <a:rPr lang="en-GB" altLang="en-US" sz="1400" dirty="0" smtClean="0"/>
              <a:t>755-766.</a:t>
            </a:r>
          </a:p>
          <a:p>
            <a:endParaRPr lang="en-GB" altLang="en-US" dirty="0" smtClean="0"/>
          </a:p>
        </p:txBody>
      </p:sp>
      <p:sp>
        <p:nvSpPr>
          <p:cNvPr id="17411" name="Title 2"/>
          <p:cNvSpPr>
            <a:spLocks noGrp="1"/>
          </p:cNvSpPr>
          <p:nvPr>
            <p:ph type="title"/>
          </p:nvPr>
        </p:nvSpPr>
        <p:spPr/>
        <p:txBody>
          <a:bodyPr/>
          <a:lstStyle/>
          <a:p>
            <a:r>
              <a:rPr lang="en-GB" altLang="en-US" smtClean="0"/>
              <a:t>Extrinsic Motivation</a:t>
            </a:r>
          </a:p>
        </p:txBody>
      </p:sp>
    </p:spTree>
    <p:extLst>
      <p:ext uri="{BB962C8B-B14F-4D97-AF65-F5344CB8AC3E}">
        <p14:creationId xmlns:p14="http://schemas.microsoft.com/office/powerpoint/2010/main" val="31813388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467544" y="1484784"/>
            <a:ext cx="8208144" cy="4896966"/>
          </a:xfrm>
        </p:spPr>
        <p:txBody>
          <a:bodyPr>
            <a:normAutofit/>
          </a:bodyPr>
          <a:lstStyle/>
          <a:p>
            <a:r>
              <a:rPr lang="en-GB" altLang="en-US" dirty="0" smtClean="0"/>
              <a:t>Being intrinsically motivated is being wholly involved in the activity itself and not with obtaining a goal.</a:t>
            </a:r>
          </a:p>
          <a:p>
            <a:r>
              <a:rPr lang="en-GB" altLang="en-US" dirty="0" smtClean="0"/>
              <a:t>MANY research studies have found that being intrinsically motivated for a task helps you to out preform those who are extrinsically motivated.</a:t>
            </a:r>
          </a:p>
          <a:p>
            <a:r>
              <a:rPr lang="en-GB" altLang="en-US" dirty="0" smtClean="0"/>
              <a:t>Why? Because you are getting enjoyment and satisfaction out of the </a:t>
            </a:r>
            <a:r>
              <a:rPr lang="en-GB" altLang="en-US" b="1" dirty="0" smtClean="0"/>
              <a:t>doing</a:t>
            </a:r>
            <a:r>
              <a:rPr lang="en-GB" altLang="en-US" dirty="0" smtClean="0"/>
              <a:t> of it, whether what gets done is great or not (if it is, it’s twice as good)</a:t>
            </a:r>
          </a:p>
          <a:p>
            <a:r>
              <a:rPr lang="en-GB" altLang="en-US" sz="2000" dirty="0" err="1"/>
              <a:t>Deci</a:t>
            </a:r>
            <a:r>
              <a:rPr lang="en-GB" altLang="en-US" sz="2000" dirty="0"/>
              <a:t>, E. (1997) Why we do what we do. New York: Penguin Books.</a:t>
            </a:r>
          </a:p>
          <a:p>
            <a:endParaRPr lang="en-GB" altLang="en-US" dirty="0" smtClean="0"/>
          </a:p>
        </p:txBody>
      </p:sp>
      <p:sp>
        <p:nvSpPr>
          <p:cNvPr id="18435" name="Title 2"/>
          <p:cNvSpPr>
            <a:spLocks noGrp="1"/>
          </p:cNvSpPr>
          <p:nvPr>
            <p:ph type="title"/>
          </p:nvPr>
        </p:nvSpPr>
        <p:spPr/>
        <p:txBody>
          <a:bodyPr/>
          <a:lstStyle/>
          <a:p>
            <a:pPr algn="ctr"/>
            <a:r>
              <a:rPr lang="en-GB" altLang="en-US" dirty="0" smtClean="0"/>
              <a:t>Intrinsic Motivation</a:t>
            </a:r>
          </a:p>
        </p:txBody>
      </p:sp>
    </p:spTree>
    <p:extLst>
      <p:ext uri="{BB962C8B-B14F-4D97-AF65-F5344CB8AC3E}">
        <p14:creationId xmlns:p14="http://schemas.microsoft.com/office/powerpoint/2010/main" val="89481480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179512" y="1556792"/>
            <a:ext cx="8424738" cy="4569371"/>
          </a:xfrm>
        </p:spPr>
        <p:txBody>
          <a:bodyPr>
            <a:normAutofit lnSpcReduction="10000"/>
          </a:bodyPr>
          <a:lstStyle/>
          <a:p>
            <a:r>
              <a:rPr lang="en-GB" altLang="en-US" dirty="0" smtClean="0"/>
              <a:t>Motivation requires the acknowledgement of a relationship between behaviour and desired outcome. That is, I need to do this behaviour in order to get that outcome</a:t>
            </a:r>
          </a:p>
          <a:p>
            <a:r>
              <a:rPr lang="en-GB" altLang="en-US" dirty="0" smtClean="0"/>
              <a:t>Lack of motivation =absence of a clear set of behaviours linked to the outcomes (</a:t>
            </a:r>
            <a:r>
              <a:rPr lang="en-GB" altLang="en-US" dirty="0" err="1" smtClean="0"/>
              <a:t>eg</a:t>
            </a:r>
            <a:r>
              <a:rPr lang="en-GB" altLang="en-US" dirty="0" smtClean="0"/>
              <a:t> learning to knit can be demotivating if you do not know how to do it)</a:t>
            </a:r>
          </a:p>
          <a:p>
            <a:r>
              <a:rPr lang="en-GB" altLang="en-US" dirty="0" smtClean="0"/>
              <a:t>For extrinsic motivation to work, expected behaviours must be VERY clear for the expected outcomes. If not,  there is in a profound lack of motivation.</a:t>
            </a:r>
          </a:p>
          <a:p>
            <a:endParaRPr lang="en-GB" altLang="en-US" dirty="0" smtClean="0"/>
          </a:p>
        </p:txBody>
      </p:sp>
      <p:sp>
        <p:nvSpPr>
          <p:cNvPr id="19459" name="Title 2"/>
          <p:cNvSpPr>
            <a:spLocks noGrp="1"/>
          </p:cNvSpPr>
          <p:nvPr>
            <p:ph type="title"/>
          </p:nvPr>
        </p:nvSpPr>
        <p:spPr>
          <a:xfrm>
            <a:off x="179512" y="228600"/>
            <a:ext cx="8964488" cy="990600"/>
          </a:xfrm>
        </p:spPr>
        <p:txBody>
          <a:bodyPr>
            <a:normAutofit fontScale="90000"/>
          </a:bodyPr>
          <a:lstStyle/>
          <a:p>
            <a:r>
              <a:rPr lang="en-GB" altLang="en-US" sz="4000" dirty="0" smtClean="0"/>
              <a:t>Engaging the world with a sense of competence</a:t>
            </a:r>
          </a:p>
        </p:txBody>
      </p:sp>
      <p:pic>
        <p:nvPicPr>
          <p:cNvPr id="2050" name="Picture 2" descr="C:\Users\wilsonc1.UNI\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336" y="5454859"/>
            <a:ext cx="2182664" cy="14031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5353596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1625" y="228600"/>
          <a:ext cx="8510588"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131" name="Rectangle 3"/>
          <p:cNvSpPr>
            <a:spLocks noGrp="1" noRot="1" noChangeArrowheads="1"/>
          </p:cNvSpPr>
          <p:nvPr>
            <p:ph idx="1"/>
          </p:nvPr>
        </p:nvSpPr>
        <p:spPr>
          <a:xfrm>
            <a:off x="107504" y="1628800"/>
            <a:ext cx="8153400" cy="5229200"/>
          </a:xfrm>
        </p:spPr>
        <p:txBody>
          <a:bodyPr/>
          <a:lstStyle/>
          <a:p>
            <a:pPr eaLnBrk="1" hangingPunct="1">
              <a:buFont typeface="Wingdings" pitchFamily="2" charset="2"/>
              <a:buNone/>
            </a:pPr>
            <a:r>
              <a:rPr lang="en-US" altLang="en-AU" sz="4000" dirty="0" smtClean="0"/>
              <a:t>Stress is experienced when one </a:t>
            </a:r>
            <a:r>
              <a:rPr lang="en-US" altLang="en-AU" sz="4800" b="1" dirty="0" smtClean="0"/>
              <a:t>appraises</a:t>
            </a:r>
            <a:r>
              <a:rPr lang="en-US" altLang="en-AU" sz="4000" dirty="0" smtClean="0"/>
              <a:t> the </a:t>
            </a:r>
            <a:r>
              <a:rPr lang="en-US" altLang="en-AU" sz="4800" b="1" dirty="0" smtClean="0"/>
              <a:t>stressor</a:t>
            </a:r>
            <a:r>
              <a:rPr lang="en-US" altLang="en-AU" sz="4000" dirty="0" smtClean="0"/>
              <a:t> as </a:t>
            </a:r>
            <a:r>
              <a:rPr lang="en-US" altLang="en-AU" sz="4800" b="1" dirty="0" smtClean="0"/>
              <a:t>exceeding</a:t>
            </a:r>
            <a:r>
              <a:rPr lang="en-US" altLang="en-AU" sz="4000" dirty="0" smtClean="0"/>
              <a:t> one’s </a:t>
            </a:r>
            <a:r>
              <a:rPr lang="en-US" altLang="en-AU" sz="4800" b="1" dirty="0" smtClean="0"/>
              <a:t>coping</a:t>
            </a:r>
            <a:r>
              <a:rPr lang="en-US" altLang="en-AU" sz="4000" dirty="0" smtClean="0"/>
              <a:t> </a:t>
            </a:r>
          </a:p>
          <a:p>
            <a:pPr eaLnBrk="1" hangingPunct="1">
              <a:buFont typeface="Wingdings" pitchFamily="2" charset="2"/>
              <a:buNone/>
            </a:pPr>
            <a:r>
              <a:rPr lang="en-US" altLang="en-AU" sz="4000" dirty="0" smtClean="0"/>
              <a:t>abilities, </a:t>
            </a:r>
            <a:r>
              <a:rPr lang="en-US" altLang="en-AU" sz="4000" dirty="0" err="1" smtClean="0"/>
              <a:t>ie</a:t>
            </a:r>
            <a:r>
              <a:rPr lang="en-US" altLang="en-AU" sz="4000" dirty="0" smtClean="0"/>
              <a:t>, the demand is seen </a:t>
            </a:r>
          </a:p>
          <a:p>
            <a:pPr eaLnBrk="1" hangingPunct="1">
              <a:buFont typeface="Wingdings" pitchFamily="2" charset="2"/>
              <a:buNone/>
            </a:pPr>
            <a:r>
              <a:rPr lang="en-US" altLang="en-AU" sz="4000" dirty="0" smtClean="0"/>
              <a:t>as greater than one’s personal resources.</a:t>
            </a:r>
          </a:p>
        </p:txBody>
      </p:sp>
      <p:pic>
        <p:nvPicPr>
          <p:cNvPr id="5" name="Picture 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3" y="3046090"/>
            <a:ext cx="3481387"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137941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1625" y="228600"/>
          <a:ext cx="8510588"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3" name="Text Placeholder 2"/>
          <p:cNvSpPr>
            <a:spLocks noGrp="1"/>
          </p:cNvSpPr>
          <p:nvPr>
            <p:ph type="body" sz="half" idx="1"/>
          </p:nvPr>
        </p:nvSpPr>
        <p:spPr>
          <a:xfrm>
            <a:off x="0" y="1676400"/>
            <a:ext cx="4357688" cy="5181600"/>
          </a:xfrm>
        </p:spPr>
        <p:txBody>
          <a:bodyPr/>
          <a:lstStyle/>
          <a:p>
            <a:pPr eaLnBrk="1" hangingPunct="1"/>
            <a:r>
              <a:rPr lang="en-GB" altLang="en-US" dirty="0" smtClean="0"/>
              <a:t>THREAT = adrenal glands release adrenaline (activates the sympathetic Nervous System)</a:t>
            </a:r>
          </a:p>
          <a:p>
            <a:pPr eaLnBrk="1" hangingPunct="1"/>
            <a:r>
              <a:rPr lang="en-GB" altLang="en-US" dirty="0" smtClean="0"/>
              <a:t>Known as </a:t>
            </a:r>
            <a:r>
              <a:rPr lang="en-GB" altLang="en-US" b="1" dirty="0" smtClean="0"/>
              <a:t>Fight Flight or Freeze </a:t>
            </a:r>
            <a:r>
              <a:rPr lang="en-GB" altLang="en-US" dirty="0" smtClean="0"/>
              <a:t>response</a:t>
            </a:r>
          </a:p>
          <a:p>
            <a:pPr eaLnBrk="1" hangingPunct="1"/>
            <a:r>
              <a:rPr lang="en-GB" altLang="en-US" dirty="0" smtClean="0"/>
              <a:t>Diverts energy to muscles and AWAY from long term body maintenance</a:t>
            </a:r>
          </a:p>
        </p:txBody>
      </p:sp>
      <p:pic>
        <p:nvPicPr>
          <p:cNvPr id="51204" name="Picture 2"/>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4429125" y="1857375"/>
            <a:ext cx="4594225" cy="4000500"/>
          </a:xfrm>
        </p:spPr>
      </p:pic>
    </p:spTree>
    <p:extLst>
      <p:ext uri="{BB962C8B-B14F-4D97-AF65-F5344CB8AC3E}">
        <p14:creationId xmlns:p14="http://schemas.microsoft.com/office/powerpoint/2010/main" val="8080684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Professional Identity:  Understanding SDT, Stress and Values&amp;quot;&quot;/&gt;&lt;property id=&quot;20307&quot; value=&quot;426&quot;/&gt;&lt;/object&gt;&lt;object type=&quot;3&quot; unique_id=&quot;10004&quot;&gt;&lt;property id=&quot;20148&quot; value=&quot;5&quot;/&gt;&lt;property id=&quot;20300&quot; value=&quot;Slide 2 - &amp;quot;Self- Determination Theory&amp;quot;&quot;/&gt;&lt;property id=&quot;20307&quot; value=&quot;402&quot;/&gt;&lt;/object&gt;&lt;object type=&quot;3&quot; unique_id=&quot;10005&quot;&gt;&lt;property id=&quot;20148&quot; value=&quot;5&quot;/&gt;&lt;property id=&quot;20300&quot; value=&quot;Slide 3&quot;/&gt;&lt;property id=&quot;20307&quot; value=&quot;405&quot;/&gt;&lt;/object&gt;&lt;object type=&quot;3&quot; unique_id=&quot;10006&quot;&gt;&lt;property id=&quot;20148&quot; value=&quot;5&quot;/&gt;&lt;property id=&quot;20300&quot; value=&quot;Slide 4 - &amp;quot;Extrinsic Motivation (carrot &amp;amp; stick)&amp;quot;&quot;/&gt;&lt;property id=&quot;20307&quot; value=&quot;408&quot;/&gt;&lt;/object&gt;&lt;object type=&quot;3&quot; unique_id=&quot;10007&quot;&gt;&lt;property id=&quot;20148&quot; value=&quot;5&quot;/&gt;&lt;property id=&quot;20300&quot; value=&quot;Slide 5 - &amp;quot;Extrinsic Motivation&amp;quot;&quot;/&gt;&lt;property id=&quot;20307&quot; value=&quot;409&quot;/&gt;&lt;/object&gt;&lt;object type=&quot;3&quot; unique_id=&quot;10008&quot;&gt;&lt;property id=&quot;20148&quot; value=&quot;5&quot;/&gt;&lt;property id=&quot;20300&quot; value=&quot;Slide 6 - &amp;quot;Intrinsic Motivation&amp;quot;&quot;/&gt;&lt;property id=&quot;20307&quot; value=&quot;410&quot;/&gt;&lt;/object&gt;&lt;object type=&quot;3&quot; unique_id=&quot;10009&quot;&gt;&lt;property id=&quot;20148&quot; value=&quot;5&quot;/&gt;&lt;property id=&quot;20300&quot; value=&quot;Slide 7 - &amp;quot;Engaging the world with a sense of competence&amp;quot;&quot;/&gt;&lt;property id=&quot;20307&quot; value=&quot;411&quot;/&gt;&lt;/object&gt;&lt;object type=&quot;3&quot; unique_id=&quot;10010&quot;&gt;&lt;property id=&quot;20148&quot; value=&quot;5&quot;/&gt;&lt;property id=&quot;20300&quot; value=&quot;Slide 8&quot;/&gt;&lt;property id=&quot;20307&quot; value=&quot;393&quot;/&gt;&lt;/object&gt;&lt;object type=&quot;3&quot; unique_id=&quot;10011&quot;&gt;&lt;property id=&quot;20148&quot; value=&quot;5&quot;/&gt;&lt;property id=&quot;20300&quot; value=&quot;Slide 9&quot;/&gt;&lt;property id=&quot;20307&quot; value=&quot;396&quot;/&gt;&lt;/object&gt;&lt;object type=&quot;3&quot; unique_id=&quot;10012&quot;&gt;&lt;property id=&quot;20148&quot; value=&quot;5&quot;/&gt;&lt;property id=&quot;20300&quot; value=&quot;Slide 10&quot;/&gt;&lt;property id=&quot;20307&quot; value=&quot;397&quot;/&gt;&lt;/object&gt;&lt;object type=&quot;3&quot; unique_id=&quot;10013&quot;&gt;&lt;property id=&quot;20148&quot; value=&quot;5&quot;/&gt;&lt;property id=&quot;20300&quot; value=&quot;Slide 11&quot;/&gt;&lt;property id=&quot;20307&quot; value=&quot;398&quot;/&gt;&lt;/object&gt;&lt;object type=&quot;3&quot; unique_id=&quot;10014&quot;&gt;&lt;property id=&quot;20148&quot; value=&quot;5&quot;/&gt;&lt;property id=&quot;20300&quot; value=&quot;Slide 12&quot;/&gt;&lt;property id=&quot;20307&quot; value=&quot;399&quot;/&gt;&lt;/object&gt;&lt;object type=&quot;3&quot; unique_id=&quot;10015&quot;&gt;&lt;property id=&quot;20148&quot; value=&quot;5&quot;/&gt;&lt;property id=&quot;20300&quot; value=&quot;Slide 13 - &amp;quot;The stress paradox&amp;quot;&quot;/&gt;&lt;property id=&quot;20307&quot; value=&quot;336&quot;/&gt;&lt;/object&gt;&lt;object type=&quot;3&quot; unique_id=&quot;10016&quot;&gt;&lt;property id=&quot;20148&quot; value=&quot;5&quot;/&gt;&lt;property id=&quot;20300&quot; value=&quot;Slide 14 - &amp;quot;How we talk about stress matters (Krasner, Epstein, Beckman, Suchman, Chapman, Mooney, &amp;amp; Quill, 2009)&amp;quot;&quot;/&gt;&lt;property id=&quot;20307&quot; value=&quot;340&quot;/&gt;&lt;/object&gt;&lt;object type=&quot;3&quot; unique_id=&quot;10017&quot;&gt;&lt;property id=&quot;20148&quot; value=&quot;5&quot;/&gt;&lt;property id=&quot;20300&quot; value=&quot;Slide 15 - &amp;quot;Fear of pre-performance jitters…&amp;quot;&quot;/&gt;&lt;property id=&quot;20307&quot; value=&quot;342&quot;/&gt;&lt;/object&gt;&lt;object type=&quot;3&quot; unique_id=&quot;10018&quot;&gt;&lt;property id=&quot;20148&quot; value=&quot;5&quot;/&gt;&lt;property id=&quot;20300&quot; value=&quot;Slide 16 - &amp;quot;Why? Threat v Challenge Response&amp;quot;&quot;/&gt;&lt;property id=&quot;20307&quot; value=&quot;345&quot;/&gt;&lt;/object&gt;&lt;object type=&quot;3&quot; unique_id=&quot;10019&quot;&gt;&lt;property id=&quot;20148&quot; value=&quot;5&quot;/&gt;&lt;property id=&quot;20300&quot; value=&quot;Slide 17 - &amp;quot;Threat v Challenge Response&amp;quot;&quot;/&gt;&lt;property id=&quot;20307&quot; value=&quot;372&quot;/&gt;&lt;/object&gt;&lt;object type=&quot;3&quot; unique_id=&quot;10020&quot;&gt;&lt;property id=&quot;20148&quot; value=&quot;5&quot;/&gt;&lt;property id=&quot;20300&quot; value=&quot;Slide 18 - &amp;quot;Threat v Challenge Response&amp;quot;&quot;/&gt;&lt;property id=&quot;20307&quot; value=&quot;346&quot;/&gt;&lt;/object&gt;&lt;object type=&quot;3&quot; unique_id=&quot;10021&quot;&gt;&lt;property id=&quot;20148&quot; value=&quot;5&quot;/&gt;&lt;property id=&quot;20300&quot; value=&quot;Slide 19 - &amp;quot;How to get a challenge response:&amp;quot;&quot;/&gt;&lt;property id=&quot;20307&quot; value=&quot;424&quot;/&gt;&lt;/object&gt;&lt;object type=&quot;3&quot; unique_id=&quot;10022&quot;&gt;&lt;property id=&quot;20148&quot; value=&quot;5&quot;/&gt;&lt;property id=&quot;20300&quot; value=&quot;Slide 20 - &amp;quot;Strengths and values&amp;quot;&quot;/&gt;&lt;property id=&quot;20307&quot; value=&quot;256&quot;/&gt;&lt;/object&gt;&lt;object type=&quot;3&quot; unique_id=&quot;10023&quot;&gt;&lt;property id=&quot;20148&quot; value=&quot;5&quot;/&gt;&lt;property id=&quot;20300&quot; value=&quot;Slide 21 - &amp;quot;Values&amp;quot;&quot;/&gt;&lt;property id=&quot;20307&quot; value=&quot;271&quot;/&gt;&lt;/object&gt;&lt;object type=&quot;3&quot; unique_id=&quot;10024&quot;&gt;&lt;property id=&quot;20148&quot; value=&quot;5&quot;/&gt;&lt;property id=&quot;20300&quot; value=&quot;Slide 22 - &amp;quot;Values&amp;quot;&quot;/&gt;&lt;property id=&quot;20307&quot; value=&quot;272&quot;/&gt;&lt;/object&gt;&lt;object type=&quot;3&quot; unique_id=&quot;10025&quot;&gt;&lt;property id=&quot;20148&quot; value=&quot;5&quot;/&gt;&lt;property id=&quot;20300&quot; value=&quot;Slide 23 - &amp;quot;A wee exercise&amp;quot;&quot;/&gt;&lt;property id=&quot;20307&quot; value=&quot;328&quot;/&gt;&lt;/object&gt;&lt;object type=&quot;3&quot; unique_id=&quot;10026&quot;&gt;&lt;property id=&quot;20148&quot; value=&quot;5&quot;/&gt;&lt;property id=&quot;20300&quot; value=&quot;Slide 24 - &amp;quot;Values give you life direction&amp;quot;&quot;/&gt;&lt;property id=&quot;20307&quot; value=&quot;329&quot;/&gt;&lt;/object&gt;&lt;object type=&quot;3&quot; unique_id=&quot;10027&quot;&gt;&lt;property id=&quot;20148&quot; value=&quot;5&quot;/&gt;&lt;property id=&quot;20300&quot; value=&quot;Slide 25 - &amp;quot; Values – Goals – Behavior &amp;quot;&quot;/&gt;&lt;property id=&quot;20307&quot; value=&quot;330&quot;/&gt;&lt;/object&gt;&lt;object type=&quot;3&quot; unique_id=&quot;10028&quot;&gt;&lt;property id=&quot;20148&quot; value=&quot;5&quot;/&gt;&lt;property id=&quot;20300&quot; value=&quot;Slide 26 - &amp;quot;Values and Stress&amp;quot;&quot;/&gt;&lt;property id=&quot;20307&quot; value=&quot;423&quot;/&gt;&lt;/object&gt;&lt;object type=&quot;3&quot; unique_id=&quot;10029&quot;&gt;&lt;property id=&quot;20148&quot; value=&quot;5&quot;/&gt;&lt;property id=&quot;20300&quot; value=&quot;Slide 27 - &amp;quot;Human Strengths&amp;quot;&quot;/&gt;&lt;property id=&quot;20307&quot; value=&quot;257&quot;/&gt;&lt;/object&gt;&lt;object type=&quot;3&quot; unique_id=&quot;10030&quot;&gt;&lt;property id=&quot;20148&quot; value=&quot;5&quot;/&gt;&lt;property id=&quot;20300&quot; value=&quot;Slide 28 - &amp;quot;Human Strengths&amp;quot;&quot;/&gt;&lt;property id=&quot;20307&quot; value=&quot;260&quot;/&gt;&lt;/object&gt;&lt;object type=&quot;3&quot; unique_id=&quot;10031&quot;&gt;&lt;property id=&quot;20148&quot; value=&quot;5&quot;/&gt;&lt;property id=&quot;20300&quot; value=&quot;Slide 29 - &amp;quot;1. Wisdom&amp;quot;&quot;/&gt;&lt;property id=&quot;20307&quot; value=&quot;273&quot;/&gt;&lt;/object&gt;&lt;object type=&quot;3&quot; unique_id=&quot;10032&quot;&gt;&lt;property id=&quot;20148&quot; value=&quot;5&quot;/&gt;&lt;property id=&quot;20300&quot; value=&quot;Slide 30 - &amp;quot;2. Courage&amp;quot;&quot;/&gt;&lt;property id=&quot;20307&quot; value=&quot;274&quot;/&gt;&lt;/object&gt;&lt;object type=&quot;3&quot; unique_id=&quot;10033&quot;&gt;&lt;property id=&quot;20148&quot; value=&quot;5&quot;/&gt;&lt;property id=&quot;20300&quot; value=&quot;Slide 31 - &amp;quot;3. Humanity&amp;quot;&quot;/&gt;&lt;property id=&quot;20307&quot; value=&quot;275&quot;/&gt;&lt;/object&gt;&lt;object type=&quot;3&quot; unique_id=&quot;10034&quot;&gt;&lt;property id=&quot;20148&quot; value=&quot;5&quot;/&gt;&lt;property id=&quot;20300&quot; value=&quot;Slide 32 - &amp;quot;4. Justice&amp;quot;&quot;/&gt;&lt;property id=&quot;20307&quot; value=&quot;276&quot;/&gt;&lt;/object&gt;&lt;object type=&quot;3&quot; unique_id=&quot;10035&quot;&gt;&lt;property id=&quot;20148&quot; value=&quot;5&quot;/&gt;&lt;property id=&quot;20300&quot; value=&quot;Slide 33 - &amp;quot;5. Temperance&amp;quot;&quot;/&gt;&lt;property id=&quot;20307&quot; value=&quot;277&quot;/&gt;&lt;/object&gt;&lt;object type=&quot;3&quot; unique_id=&quot;10036&quot;&gt;&lt;property id=&quot;20148&quot; value=&quot;5&quot;/&gt;&lt;property id=&quot;20300&quot; value=&quot;Slide 34 - &amp;quot;6. Transcendence&amp;quot;&quot;/&gt;&lt;property id=&quot;20307&quot; value=&quot;278&quot;/&gt;&lt;/object&gt;&lt;object type=&quot;3&quot; unique_id=&quot;10037&quot;&gt;&lt;property id=&quot;20148&quot; value=&quot;5&quot;/&gt;&lt;property id=&quot;20300&quot; value=&quot;Slide 35 - &amp;quot;Human Strengths&amp;quot;&quot;/&gt;&lt;property id=&quot;20307&quot; value=&quot;427&quot;/&gt;&lt;/object&gt;&lt;object type=&quot;3&quot; unique_id=&quot;10038&quot;&gt;&lt;property id=&quot;20148&quot; value=&quot;5&quot;/&gt;&lt;property id=&quot;20300&quot; value=&quot;Slide 36 - &amp;quot;Tutorial: Take the Values in Action&amp;quot;&quot;/&gt;&lt;property id=&quot;20307&quot; value=&quot;428&quot;/&gt;&lt;/object&gt;&lt;/object&gt;&lt;object type=&quot;8&quot; unique_id=&quot;10076&quot;&gt;&lt;/object&gt;&lt;/object&gt;&lt;/database&gt;"/>
  <p:tag name="SECTOMILLISECCONVERTED" val="1"/>
</p:tagLst>
</file>

<file path=ppt/theme/_rels/them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Theme1">
  <a:themeElements>
    <a:clrScheme name="">
      <a:dk1>
        <a:srgbClr val="5F5F5F"/>
      </a:dk1>
      <a:lt1>
        <a:srgbClr val="FFFFFF"/>
      </a:lt1>
      <a:dk2>
        <a:srgbClr val="000000"/>
      </a:dk2>
      <a:lt2>
        <a:srgbClr val="C0C0C0"/>
      </a:lt2>
      <a:accent1>
        <a:srgbClr val="FF1515"/>
      </a:accent1>
      <a:accent2>
        <a:srgbClr val="A40000"/>
      </a:accent2>
      <a:accent3>
        <a:srgbClr val="FFFFFF"/>
      </a:accent3>
      <a:accent4>
        <a:srgbClr val="505050"/>
      </a:accent4>
      <a:accent5>
        <a:srgbClr val="FFAAAA"/>
      </a:accent5>
      <a:accent6>
        <a:srgbClr val="940000"/>
      </a:accent6>
      <a:hlink>
        <a:srgbClr val="FFD1D1"/>
      </a:hlink>
      <a:folHlink>
        <a:srgbClr val="C0C0C0"/>
      </a:folHlink>
    </a:clrScheme>
    <a:fontScheme name="2_m62 swirly valentine hearts gothic template 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m62 swirly valentine hearts gothic template 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 swirly valentine hearts gothic template 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62 swirly valentine hearts gothic template 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62 swirly valentine hearts gothic template 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62 swirly valentine hearts gothic template 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62 swirly valentine hearts gothic template 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62 swirly valentine hearts gothic template 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62 swirly valentine hearts gothic template 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62 swirly valentine hearts gothic template 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62 swirly valentine hearts gothic template 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62 swirly valentine hearts gothic template 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62 swirly valentine hearts gothic template 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m62 swirly valentine hearts gothic template 02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 swirly valentine hearts gothic template 02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 swirly valentine hearts gothic template 02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2_m62 swirly valentine hearts gothic template 02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62 swirly valentine hearts gothic template 02">
  <a:themeElements>
    <a:clrScheme name="">
      <a:dk1>
        <a:srgbClr val="5F5F5F"/>
      </a:dk1>
      <a:lt1>
        <a:srgbClr val="FFFFFF"/>
      </a:lt1>
      <a:dk2>
        <a:srgbClr val="000000"/>
      </a:dk2>
      <a:lt2>
        <a:srgbClr val="C0C0C0"/>
      </a:lt2>
      <a:accent1>
        <a:srgbClr val="FF1515"/>
      </a:accent1>
      <a:accent2>
        <a:srgbClr val="A40000"/>
      </a:accent2>
      <a:accent3>
        <a:srgbClr val="FFFFFF"/>
      </a:accent3>
      <a:accent4>
        <a:srgbClr val="505050"/>
      </a:accent4>
      <a:accent5>
        <a:srgbClr val="FFAAAA"/>
      </a:accent5>
      <a:accent6>
        <a:srgbClr val="940000"/>
      </a:accent6>
      <a:hlink>
        <a:srgbClr val="FFD1D1"/>
      </a:hlink>
      <a:folHlink>
        <a:srgbClr val="C0C0C0"/>
      </a:folHlink>
    </a:clrScheme>
    <a:fontScheme name="m62 swirly valentine hearts gothic template 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62 swirly valentine hearts gothic template 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 swirly valentine hearts gothic template 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 swirly valentine hearts gothic template 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 swirly valentine hearts gothic template 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 swirly valentine hearts gothic template 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 swirly valentine hearts gothic template 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 swirly valentine hearts gothic template 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 swirly valentine hearts gothic template 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 swirly valentine hearts gothic template 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 swirly valentine hearts gothic template 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 swirly valentine hearts gothic template 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 swirly valentine hearts gothic template 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 swirly valentine hearts gothic template 02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 swirly valentine hearts gothic template 02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 swirly valentine hearts gothic template 02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 swirly valentine hearts gothic template 02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62 swirly valentine hearts gothic template 02">
  <a:themeElements>
    <a:clrScheme name="">
      <a:dk1>
        <a:srgbClr val="5F5F5F"/>
      </a:dk1>
      <a:lt1>
        <a:srgbClr val="FFFFFF"/>
      </a:lt1>
      <a:dk2>
        <a:srgbClr val="000000"/>
      </a:dk2>
      <a:lt2>
        <a:srgbClr val="C0C0C0"/>
      </a:lt2>
      <a:accent1>
        <a:srgbClr val="FF1515"/>
      </a:accent1>
      <a:accent2>
        <a:srgbClr val="A40000"/>
      </a:accent2>
      <a:accent3>
        <a:srgbClr val="FFFFFF"/>
      </a:accent3>
      <a:accent4>
        <a:srgbClr val="505050"/>
      </a:accent4>
      <a:accent5>
        <a:srgbClr val="FFAAAA"/>
      </a:accent5>
      <a:accent6>
        <a:srgbClr val="940000"/>
      </a:accent6>
      <a:hlink>
        <a:srgbClr val="FFD1D1"/>
      </a:hlink>
      <a:folHlink>
        <a:srgbClr val="C0C0C0"/>
      </a:folHlink>
    </a:clrScheme>
    <a:fontScheme name="1_m62 swirly valentine hearts gothic template 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m62 swirly valentine hearts gothic template 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62 swirly valentine hearts gothic template 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62 swirly valentine hearts gothic template 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62 swirly valentine hearts gothic template 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62 swirly valentine hearts gothic template 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62 swirly valentine hearts gothic template 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62 swirly valentine hearts gothic template 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62 swirly valentine hearts gothic template 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62 swirly valentine hearts gothic template 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62 swirly valentine hearts gothic template 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62 swirly valentine hearts gothic template 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62 swirly valentine hearts gothic template 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m62 swirly valentine hearts gothic template 02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62 swirly valentine hearts gothic template 02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62 swirly valentine hearts gothic template 02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1_m62 swirly valentine hearts gothic template 02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1127</TotalTime>
  <Words>2073</Words>
  <Application>Microsoft Office PowerPoint</Application>
  <PresentationFormat>On-screen Show (4:3)</PresentationFormat>
  <Paragraphs>182</Paragraphs>
  <Slides>36</Slides>
  <Notes>12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36</vt:i4>
      </vt:variant>
    </vt:vector>
  </HeadingPairs>
  <TitlesOfParts>
    <vt:vector size="49" baseType="lpstr">
      <vt:lpstr>Arial</vt:lpstr>
      <vt:lpstr>AvantGarde Bk BT</vt:lpstr>
      <vt:lpstr>Calibri</vt:lpstr>
      <vt:lpstr>Minion-ItOSFA</vt:lpstr>
      <vt:lpstr>Minion-RegOSFA</vt:lpstr>
      <vt:lpstr>Times New Roman</vt:lpstr>
      <vt:lpstr>Tw Cen MT</vt:lpstr>
      <vt:lpstr>Wingdings</vt:lpstr>
      <vt:lpstr>Wingdings 2</vt:lpstr>
      <vt:lpstr>Theme1</vt:lpstr>
      <vt:lpstr>m62 swirly valentine hearts gothic template 02</vt:lpstr>
      <vt:lpstr>1_m62 swirly valentine hearts gothic template 02</vt:lpstr>
      <vt:lpstr>Median</vt:lpstr>
      <vt:lpstr>Professional Identity:  Understanding SDT, Stress and Values</vt:lpstr>
      <vt:lpstr>Self- Determination Theory</vt:lpstr>
      <vt:lpstr>PowerPoint Presentation</vt:lpstr>
      <vt:lpstr>Extrinsic Motivation (carrot &amp; stick)</vt:lpstr>
      <vt:lpstr>Extrinsic Motivation</vt:lpstr>
      <vt:lpstr>Intrinsic Motivation</vt:lpstr>
      <vt:lpstr>Engaging the world with a sense of competence</vt:lpstr>
      <vt:lpstr>PowerPoint Presentation</vt:lpstr>
      <vt:lpstr>PowerPoint Presentation</vt:lpstr>
      <vt:lpstr>PowerPoint Presentation</vt:lpstr>
      <vt:lpstr>PowerPoint Presentation</vt:lpstr>
      <vt:lpstr>PowerPoint Presentation</vt:lpstr>
      <vt:lpstr>The stress paradox</vt:lpstr>
      <vt:lpstr>How we talk about stress matters (Krasner, Epstein, Beckman, Suchman, Chapman, Mooney, &amp; Quill, 2009)</vt:lpstr>
      <vt:lpstr>Fear of pre-performance jitters…</vt:lpstr>
      <vt:lpstr>Why? Threat v Challenge Response</vt:lpstr>
      <vt:lpstr>Threat v Challenge Response</vt:lpstr>
      <vt:lpstr>Threat v Challenge Response</vt:lpstr>
      <vt:lpstr>How to get a challenge response:</vt:lpstr>
      <vt:lpstr>Strengths and values</vt:lpstr>
      <vt:lpstr>Values</vt:lpstr>
      <vt:lpstr>Values</vt:lpstr>
      <vt:lpstr>A wee exercise</vt:lpstr>
      <vt:lpstr>Values give you life direction</vt:lpstr>
      <vt:lpstr> Values – Goals – Behavior </vt:lpstr>
      <vt:lpstr>Values and Stress</vt:lpstr>
      <vt:lpstr>Human Strengths</vt:lpstr>
      <vt:lpstr>Human Strengths</vt:lpstr>
      <vt:lpstr>1. Wisdom</vt:lpstr>
      <vt:lpstr>2. Courage</vt:lpstr>
      <vt:lpstr>3. Humanity</vt:lpstr>
      <vt:lpstr>4. Justice</vt:lpstr>
      <vt:lpstr>5. Temperance</vt:lpstr>
      <vt:lpstr>6. Transcendence</vt:lpstr>
      <vt:lpstr>Human Strengths</vt:lpstr>
      <vt:lpstr>Tutorial: Take the Values in Action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clare</dc:creator>
  <cp:lastModifiedBy>Duncan, Nigel</cp:lastModifiedBy>
  <cp:revision>99</cp:revision>
  <dcterms:created xsi:type="dcterms:W3CDTF">2008-09-24T14:22:21Z</dcterms:created>
  <dcterms:modified xsi:type="dcterms:W3CDTF">2016-03-11T10:23:43Z</dcterms:modified>
</cp:coreProperties>
</file>